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09" r:id="rId1"/>
  </p:sldMasterIdLst>
  <p:notesMasterIdLst>
    <p:notesMasterId r:id="rId18"/>
  </p:notesMasterIdLst>
  <p:sldIdLst>
    <p:sldId id="256" r:id="rId2"/>
    <p:sldId id="257" r:id="rId3"/>
    <p:sldId id="287" r:id="rId4"/>
    <p:sldId id="307" r:id="rId5"/>
    <p:sldId id="279" r:id="rId6"/>
    <p:sldId id="312" r:id="rId7"/>
    <p:sldId id="313" r:id="rId8"/>
    <p:sldId id="289" r:id="rId9"/>
    <p:sldId id="288" r:id="rId10"/>
    <p:sldId id="290" r:id="rId11"/>
    <p:sldId id="291" r:id="rId12"/>
    <p:sldId id="298" r:id="rId13"/>
    <p:sldId id="282" r:id="rId14"/>
    <p:sldId id="306" r:id="rId15"/>
    <p:sldId id="314" r:id="rId16"/>
    <p:sldId id="294" r:id="rId1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8022"/>
    <a:srgbClr val="4F7A20"/>
    <a:srgbClr val="7CBF33"/>
    <a:srgbClr val="33CC33"/>
    <a:srgbClr val="F2B800"/>
    <a:srgbClr val="B4BC50"/>
    <a:srgbClr val="8F963A"/>
    <a:srgbClr val="FF6600"/>
    <a:srgbClr val="FA6500"/>
    <a:srgbClr val="778F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p:cViewPr varScale="1">
        <p:scale>
          <a:sx n="79" d="100"/>
          <a:sy n="79" d="100"/>
        </p:scale>
        <p:origin x="874" y="7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97D7F-4B36-4F94-A923-7DB896691B0B}" type="doc">
      <dgm:prSet loTypeId="urn:microsoft.com/office/officeart/2005/8/layout/vList5" loCatId="list" qsTypeId="urn:microsoft.com/office/officeart/2005/8/quickstyle/simple2" qsCatId="simple" csTypeId="urn:microsoft.com/office/officeart/2005/8/colors/colorful2" csCatId="colorful" phldr="1"/>
      <dgm:spPr/>
      <dgm:t>
        <a:bodyPr/>
        <a:lstStyle/>
        <a:p>
          <a:endParaRPr lang="en-US"/>
        </a:p>
      </dgm:t>
    </dgm:pt>
    <dgm:pt modelId="{455E0872-C52D-4C11-967D-F252BC940192}">
      <dgm:prSet/>
      <dgm:spPr/>
      <dgm:t>
        <a:bodyPr/>
        <a:lstStyle/>
        <a:p>
          <a:r>
            <a:rPr lang="en-US"/>
            <a:t>Minutes of Preceding Annual Meeting </a:t>
          </a:r>
        </a:p>
      </dgm:t>
    </dgm:pt>
    <dgm:pt modelId="{A1E19C48-D4B8-4A58-991B-7E55E1B906DE}" type="parTrans" cxnId="{18374D83-3BA3-4224-8CCB-2B40A214ADA4}">
      <dgm:prSet/>
      <dgm:spPr/>
      <dgm:t>
        <a:bodyPr/>
        <a:lstStyle/>
        <a:p>
          <a:endParaRPr lang="en-US"/>
        </a:p>
      </dgm:t>
    </dgm:pt>
    <dgm:pt modelId="{09682256-8C7C-4D36-8B0C-7134C1B16276}" type="sibTrans" cxnId="{18374D83-3BA3-4224-8CCB-2B40A214ADA4}">
      <dgm:prSet/>
      <dgm:spPr/>
      <dgm:t>
        <a:bodyPr/>
        <a:lstStyle/>
        <a:p>
          <a:endParaRPr lang="en-US"/>
        </a:p>
      </dgm:t>
    </dgm:pt>
    <dgm:pt modelId="{EFA423C1-2AFC-48BA-8CB2-E467D5A718B6}">
      <dgm:prSet/>
      <dgm:spPr/>
      <dgm:t>
        <a:bodyPr/>
        <a:lstStyle/>
        <a:p>
          <a:r>
            <a:rPr lang="en-US"/>
            <a:t>President’s Report </a:t>
          </a:r>
        </a:p>
      </dgm:t>
    </dgm:pt>
    <dgm:pt modelId="{8F30339D-62C3-4EEE-92DF-1D65124AD5B0}" type="parTrans" cxnId="{1EE81E3F-2215-4BF5-AEAF-BEB7DDAD0E48}">
      <dgm:prSet/>
      <dgm:spPr/>
      <dgm:t>
        <a:bodyPr/>
        <a:lstStyle/>
        <a:p>
          <a:endParaRPr lang="en-US"/>
        </a:p>
      </dgm:t>
    </dgm:pt>
    <dgm:pt modelId="{6FB4EDD6-7C55-45B5-BABE-B8BCB5856CB5}" type="sibTrans" cxnId="{1EE81E3F-2215-4BF5-AEAF-BEB7DDAD0E48}">
      <dgm:prSet/>
      <dgm:spPr/>
      <dgm:t>
        <a:bodyPr/>
        <a:lstStyle/>
        <a:p>
          <a:endParaRPr lang="en-US"/>
        </a:p>
      </dgm:t>
    </dgm:pt>
    <dgm:pt modelId="{F6F1C7B8-CFB1-453E-B727-532EBA0EA302}">
      <dgm:prSet/>
      <dgm:spPr/>
      <dgm:t>
        <a:bodyPr/>
        <a:lstStyle/>
        <a:p>
          <a:r>
            <a:rPr lang="en-US"/>
            <a:t>Financial Reports</a:t>
          </a:r>
        </a:p>
      </dgm:t>
    </dgm:pt>
    <dgm:pt modelId="{EEB55920-7ECE-498E-8261-DA2B31A595B0}" type="parTrans" cxnId="{28727955-A29C-4D50-BBE1-1507D37BA374}">
      <dgm:prSet/>
      <dgm:spPr/>
      <dgm:t>
        <a:bodyPr/>
        <a:lstStyle/>
        <a:p>
          <a:endParaRPr lang="en-US"/>
        </a:p>
      </dgm:t>
    </dgm:pt>
    <dgm:pt modelId="{6E003BE4-9E6C-49D1-9195-DB013C1446FD}" type="sibTrans" cxnId="{28727955-A29C-4D50-BBE1-1507D37BA374}">
      <dgm:prSet/>
      <dgm:spPr/>
      <dgm:t>
        <a:bodyPr/>
        <a:lstStyle/>
        <a:p>
          <a:endParaRPr lang="en-US"/>
        </a:p>
      </dgm:t>
    </dgm:pt>
    <dgm:pt modelId="{49113DE5-24AC-4443-97D9-95809F84E4C7}">
      <dgm:prSet/>
      <dgm:spPr/>
      <dgm:t>
        <a:bodyPr/>
        <a:lstStyle/>
        <a:p>
          <a:r>
            <a:rPr lang="en-US"/>
            <a:t>Supervisory Committee Report </a:t>
          </a:r>
        </a:p>
      </dgm:t>
    </dgm:pt>
    <dgm:pt modelId="{73263D42-9E13-4D43-9705-B936D30CF6C3}" type="parTrans" cxnId="{2C9DB650-CDB5-4585-96B1-B8A3932EE621}">
      <dgm:prSet/>
      <dgm:spPr/>
      <dgm:t>
        <a:bodyPr/>
        <a:lstStyle/>
        <a:p>
          <a:endParaRPr lang="en-US"/>
        </a:p>
      </dgm:t>
    </dgm:pt>
    <dgm:pt modelId="{AA75C7F8-A4EF-4FD8-AAF5-CEFAFF80287A}" type="sibTrans" cxnId="{2C9DB650-CDB5-4585-96B1-B8A3932EE621}">
      <dgm:prSet/>
      <dgm:spPr/>
      <dgm:t>
        <a:bodyPr/>
        <a:lstStyle/>
        <a:p>
          <a:endParaRPr lang="en-US"/>
        </a:p>
      </dgm:t>
    </dgm:pt>
    <dgm:pt modelId="{7D51A77E-9A88-423E-A348-959BBAC2F938}">
      <dgm:prSet/>
      <dgm:spPr/>
      <dgm:t>
        <a:bodyPr/>
        <a:lstStyle/>
        <a:p>
          <a:r>
            <a:rPr lang="en-US"/>
            <a:t>Loan Officer’s Report </a:t>
          </a:r>
        </a:p>
      </dgm:t>
    </dgm:pt>
    <dgm:pt modelId="{0566A541-0661-4E56-8390-40D1FB2AB637}" type="parTrans" cxnId="{E28F3362-AF54-42A4-8C37-C392CF63132F}">
      <dgm:prSet/>
      <dgm:spPr/>
      <dgm:t>
        <a:bodyPr/>
        <a:lstStyle/>
        <a:p>
          <a:endParaRPr lang="en-US"/>
        </a:p>
      </dgm:t>
    </dgm:pt>
    <dgm:pt modelId="{A1C44DDE-67C9-4582-8FBD-2F6FFD8BA387}" type="sibTrans" cxnId="{E28F3362-AF54-42A4-8C37-C392CF63132F}">
      <dgm:prSet/>
      <dgm:spPr/>
      <dgm:t>
        <a:bodyPr/>
        <a:lstStyle/>
        <a:p>
          <a:endParaRPr lang="en-US"/>
        </a:p>
      </dgm:t>
    </dgm:pt>
    <dgm:pt modelId="{50ED614F-4622-4947-A3C8-1858A5793AA2}">
      <dgm:prSet/>
      <dgm:spPr/>
      <dgm:t>
        <a:bodyPr/>
        <a:lstStyle/>
        <a:p>
          <a:r>
            <a:rPr lang="en-US"/>
            <a:t>Nominating Committee Recommendations and Vote </a:t>
          </a:r>
        </a:p>
      </dgm:t>
    </dgm:pt>
    <dgm:pt modelId="{0AB431C3-44BB-4252-8D20-956DF460ADB2}" type="parTrans" cxnId="{F85DC237-8187-40B4-A082-3F023D169FAB}">
      <dgm:prSet/>
      <dgm:spPr/>
      <dgm:t>
        <a:bodyPr/>
        <a:lstStyle/>
        <a:p>
          <a:endParaRPr lang="en-US"/>
        </a:p>
      </dgm:t>
    </dgm:pt>
    <dgm:pt modelId="{7F06B9F3-239B-4905-A79E-D09DEF1192E0}" type="sibTrans" cxnId="{F85DC237-8187-40B4-A082-3F023D169FAB}">
      <dgm:prSet/>
      <dgm:spPr/>
      <dgm:t>
        <a:bodyPr/>
        <a:lstStyle/>
        <a:p>
          <a:endParaRPr lang="en-US"/>
        </a:p>
      </dgm:t>
    </dgm:pt>
    <dgm:pt modelId="{DE1B5E88-58B1-4C0E-9347-C35F778EF325}" type="pres">
      <dgm:prSet presAssocID="{89297D7F-4B36-4F94-A923-7DB896691B0B}" presName="Name0" presStyleCnt="0">
        <dgm:presLayoutVars>
          <dgm:dir/>
          <dgm:animLvl val="lvl"/>
          <dgm:resizeHandles val="exact"/>
        </dgm:presLayoutVars>
      </dgm:prSet>
      <dgm:spPr/>
    </dgm:pt>
    <dgm:pt modelId="{4182CD32-A05E-4653-B773-51E390FBF36B}" type="pres">
      <dgm:prSet presAssocID="{455E0872-C52D-4C11-967D-F252BC940192}" presName="linNode" presStyleCnt="0"/>
      <dgm:spPr/>
    </dgm:pt>
    <dgm:pt modelId="{C629E8D7-8E2D-42B6-809E-A75D8DC8A225}" type="pres">
      <dgm:prSet presAssocID="{455E0872-C52D-4C11-967D-F252BC940192}" presName="parentText" presStyleLbl="node1" presStyleIdx="0" presStyleCnt="6">
        <dgm:presLayoutVars>
          <dgm:chMax val="1"/>
          <dgm:bulletEnabled val="1"/>
        </dgm:presLayoutVars>
      </dgm:prSet>
      <dgm:spPr/>
    </dgm:pt>
    <dgm:pt modelId="{0F218A46-712F-45CC-8442-FA45D837DDE6}" type="pres">
      <dgm:prSet presAssocID="{09682256-8C7C-4D36-8B0C-7134C1B16276}" presName="sp" presStyleCnt="0"/>
      <dgm:spPr/>
    </dgm:pt>
    <dgm:pt modelId="{FADF952A-95D5-44E8-AD2F-D2A3E287EC04}" type="pres">
      <dgm:prSet presAssocID="{EFA423C1-2AFC-48BA-8CB2-E467D5A718B6}" presName="linNode" presStyleCnt="0"/>
      <dgm:spPr/>
    </dgm:pt>
    <dgm:pt modelId="{D53ABECC-47E3-41B3-8DFA-25433FCA0120}" type="pres">
      <dgm:prSet presAssocID="{EFA423C1-2AFC-48BA-8CB2-E467D5A718B6}" presName="parentText" presStyleLbl="node1" presStyleIdx="1" presStyleCnt="6">
        <dgm:presLayoutVars>
          <dgm:chMax val="1"/>
          <dgm:bulletEnabled val="1"/>
        </dgm:presLayoutVars>
      </dgm:prSet>
      <dgm:spPr/>
    </dgm:pt>
    <dgm:pt modelId="{E87797E3-DAEE-40E0-B14D-6808BDA8C7A5}" type="pres">
      <dgm:prSet presAssocID="{6FB4EDD6-7C55-45B5-BABE-B8BCB5856CB5}" presName="sp" presStyleCnt="0"/>
      <dgm:spPr/>
    </dgm:pt>
    <dgm:pt modelId="{7F5DF479-DF4B-4433-9AF0-68003888B8A7}" type="pres">
      <dgm:prSet presAssocID="{F6F1C7B8-CFB1-453E-B727-532EBA0EA302}" presName="linNode" presStyleCnt="0"/>
      <dgm:spPr/>
    </dgm:pt>
    <dgm:pt modelId="{FCA85913-B8AA-4ED3-A201-F54358509CFA}" type="pres">
      <dgm:prSet presAssocID="{F6F1C7B8-CFB1-453E-B727-532EBA0EA302}" presName="parentText" presStyleLbl="node1" presStyleIdx="2" presStyleCnt="6">
        <dgm:presLayoutVars>
          <dgm:chMax val="1"/>
          <dgm:bulletEnabled val="1"/>
        </dgm:presLayoutVars>
      </dgm:prSet>
      <dgm:spPr/>
    </dgm:pt>
    <dgm:pt modelId="{8F38FF52-0588-4F02-AC8B-2B5547F0A281}" type="pres">
      <dgm:prSet presAssocID="{6E003BE4-9E6C-49D1-9195-DB013C1446FD}" presName="sp" presStyleCnt="0"/>
      <dgm:spPr/>
    </dgm:pt>
    <dgm:pt modelId="{7A8BD2C9-639A-48D9-9929-2AFD6A222DAD}" type="pres">
      <dgm:prSet presAssocID="{49113DE5-24AC-4443-97D9-95809F84E4C7}" presName="linNode" presStyleCnt="0"/>
      <dgm:spPr/>
    </dgm:pt>
    <dgm:pt modelId="{21635A1D-588B-4B57-A1C6-D6CB91054FFB}" type="pres">
      <dgm:prSet presAssocID="{49113DE5-24AC-4443-97D9-95809F84E4C7}" presName="parentText" presStyleLbl="node1" presStyleIdx="3" presStyleCnt="6">
        <dgm:presLayoutVars>
          <dgm:chMax val="1"/>
          <dgm:bulletEnabled val="1"/>
        </dgm:presLayoutVars>
      </dgm:prSet>
      <dgm:spPr/>
    </dgm:pt>
    <dgm:pt modelId="{4D6EB9B7-186B-42E8-B161-6B67B5D8A8A8}" type="pres">
      <dgm:prSet presAssocID="{AA75C7F8-A4EF-4FD8-AAF5-CEFAFF80287A}" presName="sp" presStyleCnt="0"/>
      <dgm:spPr/>
    </dgm:pt>
    <dgm:pt modelId="{D54CDAF0-A25D-492D-8EA2-B874EB803DB0}" type="pres">
      <dgm:prSet presAssocID="{7D51A77E-9A88-423E-A348-959BBAC2F938}" presName="linNode" presStyleCnt="0"/>
      <dgm:spPr/>
    </dgm:pt>
    <dgm:pt modelId="{6C077160-E94B-4603-A629-44CBD7EE3931}" type="pres">
      <dgm:prSet presAssocID="{7D51A77E-9A88-423E-A348-959BBAC2F938}" presName="parentText" presStyleLbl="node1" presStyleIdx="4" presStyleCnt="6">
        <dgm:presLayoutVars>
          <dgm:chMax val="1"/>
          <dgm:bulletEnabled val="1"/>
        </dgm:presLayoutVars>
      </dgm:prSet>
      <dgm:spPr/>
    </dgm:pt>
    <dgm:pt modelId="{E4A8236D-F94B-4DEB-AE61-5ABA79384E38}" type="pres">
      <dgm:prSet presAssocID="{A1C44DDE-67C9-4582-8FBD-2F6FFD8BA387}" presName="sp" presStyleCnt="0"/>
      <dgm:spPr/>
    </dgm:pt>
    <dgm:pt modelId="{FAA616B6-4574-4F19-BB6A-B04B7DED5065}" type="pres">
      <dgm:prSet presAssocID="{50ED614F-4622-4947-A3C8-1858A5793AA2}" presName="linNode" presStyleCnt="0"/>
      <dgm:spPr/>
    </dgm:pt>
    <dgm:pt modelId="{B9BEFAE8-1DFF-44E4-AAFB-AA81E3AC6875}" type="pres">
      <dgm:prSet presAssocID="{50ED614F-4622-4947-A3C8-1858A5793AA2}" presName="parentText" presStyleLbl="node1" presStyleIdx="5" presStyleCnt="6">
        <dgm:presLayoutVars>
          <dgm:chMax val="1"/>
          <dgm:bulletEnabled val="1"/>
        </dgm:presLayoutVars>
      </dgm:prSet>
      <dgm:spPr/>
    </dgm:pt>
  </dgm:ptLst>
  <dgm:cxnLst>
    <dgm:cxn modelId="{F85DC237-8187-40B4-A082-3F023D169FAB}" srcId="{89297D7F-4B36-4F94-A923-7DB896691B0B}" destId="{50ED614F-4622-4947-A3C8-1858A5793AA2}" srcOrd="5" destOrd="0" parTransId="{0AB431C3-44BB-4252-8D20-956DF460ADB2}" sibTransId="{7F06B9F3-239B-4905-A79E-D09DEF1192E0}"/>
    <dgm:cxn modelId="{1EE81E3F-2215-4BF5-AEAF-BEB7DDAD0E48}" srcId="{89297D7F-4B36-4F94-A923-7DB896691B0B}" destId="{EFA423C1-2AFC-48BA-8CB2-E467D5A718B6}" srcOrd="1" destOrd="0" parTransId="{8F30339D-62C3-4EEE-92DF-1D65124AD5B0}" sibTransId="{6FB4EDD6-7C55-45B5-BABE-B8BCB5856CB5}"/>
    <dgm:cxn modelId="{E28F3362-AF54-42A4-8C37-C392CF63132F}" srcId="{89297D7F-4B36-4F94-A923-7DB896691B0B}" destId="{7D51A77E-9A88-423E-A348-959BBAC2F938}" srcOrd="4" destOrd="0" parTransId="{0566A541-0661-4E56-8390-40D1FB2AB637}" sibTransId="{A1C44DDE-67C9-4582-8FBD-2F6FFD8BA387}"/>
    <dgm:cxn modelId="{6B26C06D-AA6A-4A6D-A8BD-A8AD068F360C}" type="presOf" srcId="{F6F1C7B8-CFB1-453E-B727-532EBA0EA302}" destId="{FCA85913-B8AA-4ED3-A201-F54358509CFA}" srcOrd="0" destOrd="0" presId="urn:microsoft.com/office/officeart/2005/8/layout/vList5"/>
    <dgm:cxn modelId="{2C9DB650-CDB5-4585-96B1-B8A3932EE621}" srcId="{89297D7F-4B36-4F94-A923-7DB896691B0B}" destId="{49113DE5-24AC-4443-97D9-95809F84E4C7}" srcOrd="3" destOrd="0" parTransId="{73263D42-9E13-4D43-9705-B936D30CF6C3}" sibTransId="{AA75C7F8-A4EF-4FD8-AAF5-CEFAFF80287A}"/>
    <dgm:cxn modelId="{28727955-A29C-4D50-BBE1-1507D37BA374}" srcId="{89297D7F-4B36-4F94-A923-7DB896691B0B}" destId="{F6F1C7B8-CFB1-453E-B727-532EBA0EA302}" srcOrd="2" destOrd="0" parTransId="{EEB55920-7ECE-498E-8261-DA2B31A595B0}" sibTransId="{6E003BE4-9E6C-49D1-9195-DB013C1446FD}"/>
    <dgm:cxn modelId="{01CB1E82-E37A-4432-A928-6C04166F4D49}" type="presOf" srcId="{7D51A77E-9A88-423E-A348-959BBAC2F938}" destId="{6C077160-E94B-4603-A629-44CBD7EE3931}" srcOrd="0" destOrd="0" presId="urn:microsoft.com/office/officeart/2005/8/layout/vList5"/>
    <dgm:cxn modelId="{18374D83-3BA3-4224-8CCB-2B40A214ADA4}" srcId="{89297D7F-4B36-4F94-A923-7DB896691B0B}" destId="{455E0872-C52D-4C11-967D-F252BC940192}" srcOrd="0" destOrd="0" parTransId="{A1E19C48-D4B8-4A58-991B-7E55E1B906DE}" sibTransId="{09682256-8C7C-4D36-8B0C-7134C1B16276}"/>
    <dgm:cxn modelId="{ACDCCD91-6238-40FE-8E73-CBB5874DD249}" type="presOf" srcId="{50ED614F-4622-4947-A3C8-1858A5793AA2}" destId="{B9BEFAE8-1DFF-44E4-AAFB-AA81E3AC6875}" srcOrd="0" destOrd="0" presId="urn:microsoft.com/office/officeart/2005/8/layout/vList5"/>
    <dgm:cxn modelId="{7DF513B6-F886-40AF-9939-FBA39941E1D5}" type="presOf" srcId="{455E0872-C52D-4C11-967D-F252BC940192}" destId="{C629E8D7-8E2D-42B6-809E-A75D8DC8A225}" srcOrd="0" destOrd="0" presId="urn:microsoft.com/office/officeart/2005/8/layout/vList5"/>
    <dgm:cxn modelId="{AD86B6C4-C848-4C38-AF19-A0F7CED8FD53}" type="presOf" srcId="{49113DE5-24AC-4443-97D9-95809F84E4C7}" destId="{21635A1D-588B-4B57-A1C6-D6CB91054FFB}" srcOrd="0" destOrd="0" presId="urn:microsoft.com/office/officeart/2005/8/layout/vList5"/>
    <dgm:cxn modelId="{E30ECAD8-F6DD-4D15-B255-14CB25131A9B}" type="presOf" srcId="{EFA423C1-2AFC-48BA-8CB2-E467D5A718B6}" destId="{D53ABECC-47E3-41B3-8DFA-25433FCA0120}" srcOrd="0" destOrd="0" presId="urn:microsoft.com/office/officeart/2005/8/layout/vList5"/>
    <dgm:cxn modelId="{48CACAF2-43C1-4D34-B315-27584ED3DFD6}" type="presOf" srcId="{89297D7F-4B36-4F94-A923-7DB896691B0B}" destId="{DE1B5E88-58B1-4C0E-9347-C35F778EF325}" srcOrd="0" destOrd="0" presId="urn:microsoft.com/office/officeart/2005/8/layout/vList5"/>
    <dgm:cxn modelId="{3B2BB0D7-500E-41B6-B5E8-813B25C47970}" type="presParOf" srcId="{DE1B5E88-58B1-4C0E-9347-C35F778EF325}" destId="{4182CD32-A05E-4653-B773-51E390FBF36B}" srcOrd="0" destOrd="0" presId="urn:microsoft.com/office/officeart/2005/8/layout/vList5"/>
    <dgm:cxn modelId="{8A7D9FB3-F9CF-4DC5-ABC4-19206706E927}" type="presParOf" srcId="{4182CD32-A05E-4653-B773-51E390FBF36B}" destId="{C629E8D7-8E2D-42B6-809E-A75D8DC8A225}" srcOrd="0" destOrd="0" presId="urn:microsoft.com/office/officeart/2005/8/layout/vList5"/>
    <dgm:cxn modelId="{6D2DE9D3-C319-4754-98D0-AE466E844C95}" type="presParOf" srcId="{DE1B5E88-58B1-4C0E-9347-C35F778EF325}" destId="{0F218A46-712F-45CC-8442-FA45D837DDE6}" srcOrd="1" destOrd="0" presId="urn:microsoft.com/office/officeart/2005/8/layout/vList5"/>
    <dgm:cxn modelId="{1BF93F7B-9097-4BC3-826A-1C79F433E557}" type="presParOf" srcId="{DE1B5E88-58B1-4C0E-9347-C35F778EF325}" destId="{FADF952A-95D5-44E8-AD2F-D2A3E287EC04}" srcOrd="2" destOrd="0" presId="urn:microsoft.com/office/officeart/2005/8/layout/vList5"/>
    <dgm:cxn modelId="{1F70446E-B85C-470B-9FF6-981DE7CD9A88}" type="presParOf" srcId="{FADF952A-95D5-44E8-AD2F-D2A3E287EC04}" destId="{D53ABECC-47E3-41B3-8DFA-25433FCA0120}" srcOrd="0" destOrd="0" presId="urn:microsoft.com/office/officeart/2005/8/layout/vList5"/>
    <dgm:cxn modelId="{988C1842-AE50-4915-85FF-037BCBB3A3EA}" type="presParOf" srcId="{DE1B5E88-58B1-4C0E-9347-C35F778EF325}" destId="{E87797E3-DAEE-40E0-B14D-6808BDA8C7A5}" srcOrd="3" destOrd="0" presId="urn:microsoft.com/office/officeart/2005/8/layout/vList5"/>
    <dgm:cxn modelId="{4A9BB6BD-8EAE-4314-AB04-2C7C82C0A610}" type="presParOf" srcId="{DE1B5E88-58B1-4C0E-9347-C35F778EF325}" destId="{7F5DF479-DF4B-4433-9AF0-68003888B8A7}" srcOrd="4" destOrd="0" presId="urn:microsoft.com/office/officeart/2005/8/layout/vList5"/>
    <dgm:cxn modelId="{EAF2BD28-5901-4193-9A19-89D7868113AA}" type="presParOf" srcId="{7F5DF479-DF4B-4433-9AF0-68003888B8A7}" destId="{FCA85913-B8AA-4ED3-A201-F54358509CFA}" srcOrd="0" destOrd="0" presId="urn:microsoft.com/office/officeart/2005/8/layout/vList5"/>
    <dgm:cxn modelId="{F8868167-431B-4B84-9BD2-C979333D35A4}" type="presParOf" srcId="{DE1B5E88-58B1-4C0E-9347-C35F778EF325}" destId="{8F38FF52-0588-4F02-AC8B-2B5547F0A281}" srcOrd="5" destOrd="0" presId="urn:microsoft.com/office/officeart/2005/8/layout/vList5"/>
    <dgm:cxn modelId="{92F1F63A-F5BE-48AD-8EC9-86A28859086D}" type="presParOf" srcId="{DE1B5E88-58B1-4C0E-9347-C35F778EF325}" destId="{7A8BD2C9-639A-48D9-9929-2AFD6A222DAD}" srcOrd="6" destOrd="0" presId="urn:microsoft.com/office/officeart/2005/8/layout/vList5"/>
    <dgm:cxn modelId="{FB32EABF-7963-4949-AB29-20301EC94CFC}" type="presParOf" srcId="{7A8BD2C9-639A-48D9-9929-2AFD6A222DAD}" destId="{21635A1D-588B-4B57-A1C6-D6CB91054FFB}" srcOrd="0" destOrd="0" presId="urn:microsoft.com/office/officeart/2005/8/layout/vList5"/>
    <dgm:cxn modelId="{0B2DCA66-100D-4479-A51E-8B9919538291}" type="presParOf" srcId="{DE1B5E88-58B1-4C0E-9347-C35F778EF325}" destId="{4D6EB9B7-186B-42E8-B161-6B67B5D8A8A8}" srcOrd="7" destOrd="0" presId="urn:microsoft.com/office/officeart/2005/8/layout/vList5"/>
    <dgm:cxn modelId="{4B94B7D2-79E3-4144-8D79-E6EEEDA46CAD}" type="presParOf" srcId="{DE1B5E88-58B1-4C0E-9347-C35F778EF325}" destId="{D54CDAF0-A25D-492D-8EA2-B874EB803DB0}" srcOrd="8" destOrd="0" presId="urn:microsoft.com/office/officeart/2005/8/layout/vList5"/>
    <dgm:cxn modelId="{A2DBCDD5-E5CF-4289-9C58-4579FBE2F6A4}" type="presParOf" srcId="{D54CDAF0-A25D-492D-8EA2-B874EB803DB0}" destId="{6C077160-E94B-4603-A629-44CBD7EE3931}" srcOrd="0" destOrd="0" presId="urn:microsoft.com/office/officeart/2005/8/layout/vList5"/>
    <dgm:cxn modelId="{595C767E-AD31-4816-8802-8DFC4BD6BC45}" type="presParOf" srcId="{DE1B5E88-58B1-4C0E-9347-C35F778EF325}" destId="{E4A8236D-F94B-4DEB-AE61-5ABA79384E38}" srcOrd="9" destOrd="0" presId="urn:microsoft.com/office/officeart/2005/8/layout/vList5"/>
    <dgm:cxn modelId="{55DB2FC4-DACA-4D23-B963-D639B2800BFE}" type="presParOf" srcId="{DE1B5E88-58B1-4C0E-9347-C35F778EF325}" destId="{FAA616B6-4574-4F19-BB6A-B04B7DED5065}" srcOrd="10" destOrd="0" presId="urn:microsoft.com/office/officeart/2005/8/layout/vList5"/>
    <dgm:cxn modelId="{BDB63DC8-DF24-4136-9A90-8ACD036F0774}" type="presParOf" srcId="{FAA616B6-4574-4F19-BB6A-B04B7DED5065}" destId="{B9BEFAE8-1DFF-44E4-AAFB-AA81E3AC6875}"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29E8D7-8E2D-42B6-809E-A75D8DC8A225}">
      <dsp:nvSpPr>
        <dsp:cNvPr id="0" name=""/>
        <dsp:cNvSpPr/>
      </dsp:nvSpPr>
      <dsp:spPr>
        <a:xfrm>
          <a:off x="926592" y="1444"/>
          <a:ext cx="1042416" cy="8407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lang="en-US" sz="800" kern="1200"/>
            <a:t>Minutes of Preceding Annual Meeting </a:t>
          </a:r>
        </a:p>
      </dsp:txBody>
      <dsp:txXfrm>
        <a:off x="967636" y="42488"/>
        <a:ext cx="960328" cy="758697"/>
      </dsp:txXfrm>
    </dsp:sp>
    <dsp:sp modelId="{D53ABECC-47E3-41B3-8DFA-25433FCA0120}">
      <dsp:nvSpPr>
        <dsp:cNvPr id="0" name=""/>
        <dsp:cNvSpPr/>
      </dsp:nvSpPr>
      <dsp:spPr>
        <a:xfrm>
          <a:off x="926592" y="884269"/>
          <a:ext cx="1042416" cy="840785"/>
        </a:xfrm>
        <a:prstGeom prst="roundRect">
          <a:avLst/>
        </a:prstGeom>
        <a:solidFill>
          <a:schemeClr val="accent2">
            <a:hueOff val="1288723"/>
            <a:satOff val="-3699"/>
            <a:lumOff val="-5922"/>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lang="en-US" sz="800" kern="1200"/>
            <a:t>President’s Report </a:t>
          </a:r>
        </a:p>
      </dsp:txBody>
      <dsp:txXfrm>
        <a:off x="967636" y="925313"/>
        <a:ext cx="960328" cy="758697"/>
      </dsp:txXfrm>
    </dsp:sp>
    <dsp:sp modelId="{FCA85913-B8AA-4ED3-A201-F54358509CFA}">
      <dsp:nvSpPr>
        <dsp:cNvPr id="0" name=""/>
        <dsp:cNvSpPr/>
      </dsp:nvSpPr>
      <dsp:spPr>
        <a:xfrm>
          <a:off x="926592" y="1767094"/>
          <a:ext cx="1042416" cy="840785"/>
        </a:xfrm>
        <a:prstGeom prst="roundRect">
          <a:avLst/>
        </a:prstGeom>
        <a:solidFill>
          <a:schemeClr val="accent2">
            <a:hueOff val="2577445"/>
            <a:satOff val="-7397"/>
            <a:lumOff val="-11844"/>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lang="en-US" sz="800" kern="1200"/>
            <a:t>Financial Reports</a:t>
          </a:r>
        </a:p>
      </dsp:txBody>
      <dsp:txXfrm>
        <a:off x="967636" y="1808138"/>
        <a:ext cx="960328" cy="758697"/>
      </dsp:txXfrm>
    </dsp:sp>
    <dsp:sp modelId="{21635A1D-588B-4B57-A1C6-D6CB91054FFB}">
      <dsp:nvSpPr>
        <dsp:cNvPr id="0" name=""/>
        <dsp:cNvSpPr/>
      </dsp:nvSpPr>
      <dsp:spPr>
        <a:xfrm>
          <a:off x="926592" y="2649919"/>
          <a:ext cx="1042416" cy="840785"/>
        </a:xfrm>
        <a:prstGeom prst="roundRect">
          <a:avLst/>
        </a:prstGeom>
        <a:solidFill>
          <a:schemeClr val="accent2">
            <a:hueOff val="3866169"/>
            <a:satOff val="-11096"/>
            <a:lumOff val="-17765"/>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lang="en-US" sz="800" kern="1200"/>
            <a:t>Supervisory Committee Report </a:t>
          </a:r>
        </a:p>
      </dsp:txBody>
      <dsp:txXfrm>
        <a:off x="967636" y="2690963"/>
        <a:ext cx="960328" cy="758697"/>
      </dsp:txXfrm>
    </dsp:sp>
    <dsp:sp modelId="{6C077160-E94B-4603-A629-44CBD7EE3931}">
      <dsp:nvSpPr>
        <dsp:cNvPr id="0" name=""/>
        <dsp:cNvSpPr/>
      </dsp:nvSpPr>
      <dsp:spPr>
        <a:xfrm>
          <a:off x="926592" y="3532744"/>
          <a:ext cx="1042416" cy="840785"/>
        </a:xfrm>
        <a:prstGeom prst="roundRect">
          <a:avLst/>
        </a:prstGeom>
        <a:solidFill>
          <a:schemeClr val="accent2">
            <a:hueOff val="5154891"/>
            <a:satOff val="-14794"/>
            <a:lumOff val="-23687"/>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lang="en-US" sz="800" kern="1200"/>
            <a:t>Loan Officer’s Report </a:t>
          </a:r>
        </a:p>
      </dsp:txBody>
      <dsp:txXfrm>
        <a:off x="967636" y="3573788"/>
        <a:ext cx="960328" cy="758697"/>
      </dsp:txXfrm>
    </dsp:sp>
    <dsp:sp modelId="{B9BEFAE8-1DFF-44E4-AAFB-AA81E3AC6875}">
      <dsp:nvSpPr>
        <dsp:cNvPr id="0" name=""/>
        <dsp:cNvSpPr/>
      </dsp:nvSpPr>
      <dsp:spPr>
        <a:xfrm>
          <a:off x="926592" y="4415570"/>
          <a:ext cx="1042416" cy="840785"/>
        </a:xfrm>
        <a:prstGeom prst="roundRect">
          <a:avLst/>
        </a:prstGeom>
        <a:solidFill>
          <a:schemeClr val="accent2">
            <a:hueOff val="6443614"/>
            <a:satOff val="-18493"/>
            <a:lumOff val="-29609"/>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marL="0" lvl="0" indent="0" algn="ctr" defTabSz="355600">
            <a:lnSpc>
              <a:spcPct val="90000"/>
            </a:lnSpc>
            <a:spcBef>
              <a:spcPct val="0"/>
            </a:spcBef>
            <a:spcAft>
              <a:spcPct val="35000"/>
            </a:spcAft>
            <a:buNone/>
          </a:pPr>
          <a:r>
            <a:rPr lang="en-US" sz="800" kern="1200"/>
            <a:t>Nominating Committee Recommendations and Vote </a:t>
          </a:r>
        </a:p>
      </dsp:txBody>
      <dsp:txXfrm>
        <a:off x="967636" y="4456614"/>
        <a:ext cx="960328" cy="75869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01245850-E722-4916-A8CD-B3226A40604B}" type="datetimeFigureOut">
              <a:rPr lang="en-US" smtClean="0"/>
              <a:t>12/31/2025</a:t>
            </a:fld>
            <a:endParaRPr lang="en-US" dirty="0"/>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6413D9FC-21A3-402E-A543-A3A53B007F0A}" type="slidenum">
              <a:rPr lang="en-US" smtClean="0"/>
              <a:t>‹#›</a:t>
            </a:fld>
            <a:endParaRPr lang="en-US" dirty="0"/>
          </a:p>
        </p:txBody>
      </p:sp>
    </p:spTree>
    <p:extLst>
      <p:ext uri="{BB962C8B-B14F-4D97-AF65-F5344CB8AC3E}">
        <p14:creationId xmlns:p14="http://schemas.microsoft.com/office/powerpoint/2010/main" val="3941199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3D9FC-21A3-402E-A543-A3A53B007F0A}" type="slidenum">
              <a:rPr lang="en-US" smtClean="0"/>
              <a:t>4</a:t>
            </a:fld>
            <a:endParaRPr lang="en-US" dirty="0"/>
          </a:p>
        </p:txBody>
      </p:sp>
    </p:spTree>
    <p:extLst>
      <p:ext uri="{BB962C8B-B14F-4D97-AF65-F5344CB8AC3E}">
        <p14:creationId xmlns:p14="http://schemas.microsoft.com/office/powerpoint/2010/main" val="45042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ADAC9-8B5C-22CB-5577-67035737836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48776F7-88AE-09C5-1778-AF8FFA142B1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03C87D-C80F-6629-98E6-D10216789EBB}"/>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5" name="Footer Placeholder 4">
            <a:extLst>
              <a:ext uri="{FF2B5EF4-FFF2-40B4-BE49-F238E27FC236}">
                <a16:creationId xmlns:a16="http://schemas.microsoft.com/office/drawing/2014/main" id="{1AF981A1-B88E-B735-2957-BB09C42D20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FE676F-A5DC-C429-BC61-E6929387C712}"/>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314484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46C65-168A-3C36-7294-CD477CF0C6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930E5A-77BE-66F4-5250-072D442E4F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FCC53F-F655-3CCF-8E28-3CC0296C8490}"/>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5" name="Footer Placeholder 4">
            <a:extLst>
              <a:ext uri="{FF2B5EF4-FFF2-40B4-BE49-F238E27FC236}">
                <a16:creationId xmlns:a16="http://schemas.microsoft.com/office/drawing/2014/main" id="{B31F1B4B-1AB2-C532-EE15-C5F151798F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49EDE4-47CE-D6CE-9ADD-76F64E3D1BB6}"/>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274686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98A988-F0BD-AB24-86F8-1463C9501FB5}"/>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7C8853-82A8-C7BD-D8E6-2702E834F88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7040DF-C0A6-CCFF-EDA8-4F04D2B4E9A2}"/>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5" name="Footer Placeholder 4">
            <a:extLst>
              <a:ext uri="{FF2B5EF4-FFF2-40B4-BE49-F238E27FC236}">
                <a16:creationId xmlns:a16="http://schemas.microsoft.com/office/drawing/2014/main" id="{88EF5922-3445-7691-C946-F064D00B4CB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9CF37E-F5BA-ED9B-3EE8-6F276C65D1F7}"/>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317602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BEEF2-9987-A5E1-7F30-5601636C94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8A3F9A-1A10-56B6-72A5-AF8E4E7EB9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C0C073-5CD4-BEA5-C957-267369F289DD}"/>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5" name="Footer Placeholder 4">
            <a:extLst>
              <a:ext uri="{FF2B5EF4-FFF2-40B4-BE49-F238E27FC236}">
                <a16:creationId xmlns:a16="http://schemas.microsoft.com/office/drawing/2014/main" id="{ED04370F-A3A6-46F7-ACC0-2899FC91C66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137102-70AD-8BA4-BA77-611EE27E2ECC}"/>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974581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668A0-6D0D-2EAB-6089-7AD042CB7FE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4A5CF8F-2341-B064-22EF-1E58DCD531EB}"/>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F8CE56-6F03-D240-2C10-42CE1811B7A8}"/>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5" name="Footer Placeholder 4">
            <a:extLst>
              <a:ext uri="{FF2B5EF4-FFF2-40B4-BE49-F238E27FC236}">
                <a16:creationId xmlns:a16="http://schemas.microsoft.com/office/drawing/2014/main" id="{665DE383-6C1A-71A9-0589-A25E3ADEFBD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75146F-3FB5-8288-634B-4CF09DED447E}"/>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1646416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1EF42-DE71-6E79-CCF3-1A16DBC59A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C3B85F-A2C5-7384-B33A-66DAE411FDC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9DA0C6-92E3-2C72-A7D5-F935D6272BA5}"/>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F0693A-C255-D9CE-6F0B-A146AFEBFD57}"/>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6" name="Footer Placeholder 5">
            <a:extLst>
              <a:ext uri="{FF2B5EF4-FFF2-40B4-BE49-F238E27FC236}">
                <a16:creationId xmlns:a16="http://schemas.microsoft.com/office/drawing/2014/main" id="{64BAAA53-02FB-40AE-EA04-7C5DD1F5EF5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19B0477-FFBC-3D57-BFC8-2435E1A5CA38}"/>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258833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938F5-D471-02B4-763B-58FB7E84E2DA}"/>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754BD2-A3E0-A067-0C1B-200BC038F6F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56D2889-89C0-91BF-E335-B0C45BF07D7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012B7C-5AE8-0EBE-B6A3-89694BCBD2C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70F786D-EEC0-DEAF-688F-9FE47FCE781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C1C643-9366-1F99-8ECA-3706487F6A31}"/>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8" name="Footer Placeholder 7">
            <a:extLst>
              <a:ext uri="{FF2B5EF4-FFF2-40B4-BE49-F238E27FC236}">
                <a16:creationId xmlns:a16="http://schemas.microsoft.com/office/drawing/2014/main" id="{6F08195B-4AF4-F328-FF13-EB806D43F4E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8ADC632-13A8-487C-9DE0-9652F0B1F3DD}"/>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831966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3732F-4188-7797-2EFB-70177592FB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3277AB-0B52-E2DA-CD18-23004B10750F}"/>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4" name="Footer Placeholder 3">
            <a:extLst>
              <a:ext uri="{FF2B5EF4-FFF2-40B4-BE49-F238E27FC236}">
                <a16:creationId xmlns:a16="http://schemas.microsoft.com/office/drawing/2014/main" id="{932C1957-CFEF-60DA-E577-7B850AC55EE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6B33529-A556-A840-540A-F792E3D714A3}"/>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211337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281D77-A26F-E470-3891-7FED2276318A}"/>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3" name="Footer Placeholder 2">
            <a:extLst>
              <a:ext uri="{FF2B5EF4-FFF2-40B4-BE49-F238E27FC236}">
                <a16:creationId xmlns:a16="http://schemas.microsoft.com/office/drawing/2014/main" id="{3E7E1CE2-7627-F343-76B5-AB42110E879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9E4B574-7CF3-44E8-8B17-E1CDD68D5B9F}"/>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793411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EDF45-7846-F3FB-67D8-A283B80FDAF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BA5A7474-6D12-E38C-5965-4B23A197545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18D3A3-F913-DB1F-5929-A48FA83125E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108724B-98DB-1A1A-B7BE-F6E9B45DB47C}"/>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6" name="Footer Placeholder 5">
            <a:extLst>
              <a:ext uri="{FF2B5EF4-FFF2-40B4-BE49-F238E27FC236}">
                <a16:creationId xmlns:a16="http://schemas.microsoft.com/office/drawing/2014/main" id="{A3C42E2D-6CC8-569E-86EA-F50A858EC97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391702-461D-1D53-032E-E96E94B0D4D5}"/>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1926015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60C9D-A415-6565-696C-3066F293609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FD135BA-CCC6-0C53-85BC-15935C4E1A2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F6928C8A-02FB-429E-F88D-89306C03A1C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64BFE9B-F6D7-BB31-5A24-25978A82E469}"/>
              </a:ext>
            </a:extLst>
          </p:cNvPr>
          <p:cNvSpPr>
            <a:spLocks noGrp="1"/>
          </p:cNvSpPr>
          <p:nvPr>
            <p:ph type="dt" sz="half" idx="10"/>
          </p:nvPr>
        </p:nvSpPr>
        <p:spPr/>
        <p:txBody>
          <a:bodyPr/>
          <a:lstStyle/>
          <a:p>
            <a:fld id="{1D8BD707-D9CF-40AE-B4C6-C98DA3205C09}" type="datetimeFigureOut">
              <a:rPr lang="en-US" smtClean="0"/>
              <a:t>12/31/2025</a:t>
            </a:fld>
            <a:endParaRPr lang="en-US" dirty="0"/>
          </a:p>
        </p:txBody>
      </p:sp>
      <p:sp>
        <p:nvSpPr>
          <p:cNvPr id="6" name="Footer Placeholder 5">
            <a:extLst>
              <a:ext uri="{FF2B5EF4-FFF2-40B4-BE49-F238E27FC236}">
                <a16:creationId xmlns:a16="http://schemas.microsoft.com/office/drawing/2014/main" id="{6239B4DE-644B-FE2C-F828-FD5E3B741EF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AACB6A7-695A-50A8-C897-5F5DF4FEA49D}"/>
              </a:ext>
            </a:extLst>
          </p:cNvPr>
          <p:cNvSpPr>
            <a:spLocks noGrp="1"/>
          </p:cNvSpPr>
          <p:nvPr>
            <p:ph type="sldNum" sz="quarter" idx="12"/>
          </p:nvPr>
        </p:nvSpPr>
        <p:spPr/>
        <p:txBody>
          <a:body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3364281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6772B0-3CD9-15C5-15C8-10326C23EFF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EA307D-B1EB-050C-490C-6BBF64EEB76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A60BE5-A544-CC6B-E6C4-628B195FC8D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1D8BD707-D9CF-40AE-B4C6-C98DA3205C09}" type="datetimeFigureOut">
              <a:rPr lang="en-US" smtClean="0"/>
              <a:t>12/31/2025</a:t>
            </a:fld>
            <a:endParaRPr lang="en-US" dirty="0"/>
          </a:p>
        </p:txBody>
      </p:sp>
      <p:sp>
        <p:nvSpPr>
          <p:cNvPr id="5" name="Footer Placeholder 4">
            <a:extLst>
              <a:ext uri="{FF2B5EF4-FFF2-40B4-BE49-F238E27FC236}">
                <a16:creationId xmlns:a16="http://schemas.microsoft.com/office/drawing/2014/main" id="{DAF29406-68BF-9922-FC43-CF9AA2F3ED2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1B3B306-A519-5397-1098-431D151992F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pPr marL="38100">
              <a:lnSpc>
                <a:spcPts val="1614"/>
              </a:lnSpc>
            </a:pPr>
            <a:fld id="{81D60167-4931-47E6-BA6A-407CBD079E47}" type="slidenum">
              <a:rPr lang="en-US" smtClean="0"/>
              <a:t>‹#›</a:t>
            </a:fld>
            <a:r>
              <a:rPr lang="en-US" spc="190"/>
              <a:t> </a:t>
            </a:r>
            <a:r>
              <a:rPr lang="en-US" sz="1600" spc="-5">
                <a:solidFill>
                  <a:srgbClr val="7E7E7E"/>
                </a:solidFill>
              </a:rPr>
              <a:t>|</a:t>
            </a:r>
            <a:endParaRPr lang="en-US" sz="1600" dirty="0"/>
          </a:p>
        </p:txBody>
      </p:sp>
    </p:spTree>
    <p:extLst>
      <p:ext uri="{BB962C8B-B14F-4D97-AF65-F5344CB8AC3E}">
        <p14:creationId xmlns:p14="http://schemas.microsoft.com/office/powerpoint/2010/main" val="3842969852"/>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27674" y="62990"/>
            <a:ext cx="6844665" cy="2518638"/>
          </a:xfrm>
          <a:prstGeom prst="rect">
            <a:avLst/>
          </a:prstGeom>
        </p:spPr>
        <p:txBody>
          <a:bodyPr vert="horz" wrap="square" lIns="0" tIns="12700" rIns="0" bIns="0" rtlCol="0">
            <a:spAutoFit/>
          </a:bodyPr>
          <a:lstStyle/>
          <a:p>
            <a:pPr marL="12700" marR="5080" algn="ctr">
              <a:lnSpc>
                <a:spcPct val="100000"/>
              </a:lnSpc>
              <a:spcBef>
                <a:spcPts val="100"/>
              </a:spcBef>
            </a:pPr>
            <a:r>
              <a:rPr sz="5400" b="1" spc="-5" dirty="0">
                <a:solidFill>
                  <a:srgbClr val="778F59"/>
                </a:solidFill>
                <a:latin typeface="Arial"/>
                <a:cs typeface="Arial"/>
              </a:rPr>
              <a:t>M</a:t>
            </a:r>
            <a:r>
              <a:rPr lang="en-US" sz="5400" b="1" spc="-5" dirty="0">
                <a:solidFill>
                  <a:srgbClr val="778F59"/>
                </a:solidFill>
                <a:latin typeface="Arial"/>
                <a:cs typeface="Arial"/>
              </a:rPr>
              <a:t>C</a:t>
            </a:r>
            <a:r>
              <a:rPr sz="5400" b="1" spc="-5" dirty="0">
                <a:solidFill>
                  <a:srgbClr val="778F59"/>
                </a:solidFill>
                <a:latin typeface="Arial"/>
                <a:cs typeface="Arial"/>
              </a:rPr>
              <a:t>U</a:t>
            </a:r>
            <a:endParaRPr lang="en-US" sz="5400" b="1" spc="-5" dirty="0">
              <a:solidFill>
                <a:srgbClr val="778F59"/>
              </a:solidFill>
              <a:latin typeface="Arial"/>
              <a:cs typeface="Arial"/>
            </a:endParaRPr>
          </a:p>
          <a:p>
            <a:pPr marL="12700" marR="5080" algn="ctr">
              <a:lnSpc>
                <a:spcPct val="100000"/>
              </a:lnSpc>
              <a:spcBef>
                <a:spcPts val="100"/>
              </a:spcBef>
            </a:pPr>
            <a:r>
              <a:rPr sz="5400" b="1" spc="-5" dirty="0">
                <a:solidFill>
                  <a:srgbClr val="778F59"/>
                </a:solidFill>
                <a:latin typeface="Arial"/>
                <a:cs typeface="Arial"/>
              </a:rPr>
              <a:t> 4</a:t>
            </a:r>
            <a:r>
              <a:rPr lang="en-US" sz="5400" b="1" spc="-5" dirty="0">
                <a:solidFill>
                  <a:srgbClr val="778F59"/>
                </a:solidFill>
                <a:latin typeface="Arial"/>
                <a:cs typeface="Arial"/>
              </a:rPr>
              <a:t>9th</a:t>
            </a:r>
            <a:r>
              <a:rPr sz="5400" b="1" spc="-5" dirty="0">
                <a:solidFill>
                  <a:srgbClr val="778F59"/>
                </a:solidFill>
                <a:latin typeface="Arial"/>
                <a:cs typeface="Arial"/>
              </a:rPr>
              <a:t> Annual  Membership</a:t>
            </a:r>
            <a:r>
              <a:rPr sz="5400" b="1" spc="-50" dirty="0">
                <a:solidFill>
                  <a:srgbClr val="778F59"/>
                </a:solidFill>
                <a:latin typeface="Arial"/>
                <a:cs typeface="Arial"/>
              </a:rPr>
              <a:t> </a:t>
            </a:r>
            <a:r>
              <a:rPr sz="5400" b="1" spc="-5" dirty="0">
                <a:solidFill>
                  <a:srgbClr val="778F59"/>
                </a:solidFill>
                <a:latin typeface="Arial"/>
                <a:cs typeface="Arial"/>
              </a:rPr>
              <a:t>Meeting</a:t>
            </a:r>
            <a:endParaRPr sz="5400" dirty="0">
              <a:solidFill>
                <a:srgbClr val="778F59"/>
              </a:solidFill>
              <a:latin typeface="Arial"/>
              <a:cs typeface="Arial"/>
            </a:endParaRPr>
          </a:p>
        </p:txBody>
      </p:sp>
      <p:pic>
        <p:nvPicPr>
          <p:cNvPr id="7" name="Picture 6" descr="A tree with leaves and roots&#10;&#10;AI-generated content may be incorrect.">
            <a:extLst>
              <a:ext uri="{FF2B5EF4-FFF2-40B4-BE49-F238E27FC236}">
                <a16:creationId xmlns:a16="http://schemas.microsoft.com/office/drawing/2014/main" id="{901BBB73-32B7-A57B-225A-DAB8D93C34A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2800" y="3962400"/>
            <a:ext cx="2438400" cy="2438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a:spLocks noGrp="1"/>
          </p:cNvSpPr>
          <p:nvPr>
            <p:ph type="sldNum" sz="quarter" idx="12"/>
          </p:nvPr>
        </p:nvSpPr>
        <p:spPr>
          <a:xfrm>
            <a:off x="7458433" y="6394143"/>
            <a:ext cx="387984" cy="208006"/>
          </a:xfrm>
          <a:prstGeom prst="rect">
            <a:avLst/>
          </a:prstGeom>
        </p:spPr>
        <p:txBody>
          <a:bodyPr vert="horz" wrap="square" lIns="0" tIns="0" rIns="0" bIns="0" rtlCol="0">
            <a:spAutoFit/>
          </a:bodyPr>
          <a:lstStyle/>
          <a:p>
            <a:pPr marL="38100">
              <a:lnSpc>
                <a:spcPts val="1614"/>
              </a:lnSpc>
            </a:pPr>
            <a:r>
              <a:rPr sz="1600" spc="-5" dirty="0">
                <a:solidFill>
                  <a:srgbClr val="7E7E7E"/>
                </a:solidFill>
              </a:rPr>
              <a:t>|</a:t>
            </a:r>
            <a:endParaRPr sz="1600" dirty="0"/>
          </a:p>
        </p:txBody>
      </p:sp>
      <p:pic>
        <p:nvPicPr>
          <p:cNvPr id="5" name="Picture 4">
            <a:extLst>
              <a:ext uri="{FF2B5EF4-FFF2-40B4-BE49-F238E27FC236}">
                <a16:creationId xmlns:a16="http://schemas.microsoft.com/office/drawing/2014/main" id="{650E926D-5345-A5FD-B0E8-0A1944586B2D}"/>
              </a:ext>
            </a:extLst>
          </p:cNvPr>
          <p:cNvPicPr>
            <a:picLocks noChangeAspect="1"/>
          </p:cNvPicPr>
          <p:nvPr/>
        </p:nvPicPr>
        <p:blipFill>
          <a:blip r:embed="rId2"/>
          <a:stretch>
            <a:fillRect/>
          </a:stretch>
        </p:blipFill>
        <p:spPr>
          <a:xfrm>
            <a:off x="2310761" y="0"/>
            <a:ext cx="4522477" cy="6858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448853" y="1927357"/>
            <a:ext cx="8305800" cy="848360"/>
          </a:xfrm>
          <a:prstGeom prst="rect">
            <a:avLst/>
          </a:prstGeom>
        </p:spPr>
        <p:txBody>
          <a:bodyPr vert="horz" wrap="square" lIns="0" tIns="12700" rIns="0" bIns="0" rtlCol="0">
            <a:spAutoFit/>
          </a:bodyPr>
          <a:lstStyle/>
          <a:p>
            <a:pPr marL="12700">
              <a:lnSpc>
                <a:spcPct val="100000"/>
              </a:lnSpc>
              <a:spcBef>
                <a:spcPts val="100"/>
              </a:spcBef>
            </a:pPr>
            <a:r>
              <a:rPr sz="5400" spc="-10" dirty="0">
                <a:solidFill>
                  <a:srgbClr val="FFFFFF"/>
                </a:solidFill>
              </a:rPr>
              <a:t>Supervisory </a:t>
            </a:r>
            <a:r>
              <a:rPr sz="5400" spc="-5" dirty="0">
                <a:solidFill>
                  <a:srgbClr val="FFFFFF"/>
                </a:solidFill>
              </a:rPr>
              <a:t>Committee</a:t>
            </a:r>
            <a:r>
              <a:rPr sz="5400" spc="50" dirty="0">
                <a:solidFill>
                  <a:srgbClr val="FFFFFF"/>
                </a:solidFill>
              </a:rPr>
              <a:t> </a:t>
            </a:r>
            <a:r>
              <a:rPr sz="5400" spc="-10" dirty="0">
                <a:solidFill>
                  <a:srgbClr val="FFFFFF"/>
                </a:solidFill>
              </a:rPr>
              <a:t>Report</a:t>
            </a:r>
            <a:endParaRPr sz="5400" dirty="0"/>
          </a:p>
        </p:txBody>
      </p:sp>
      <p:sp>
        <p:nvSpPr>
          <p:cNvPr id="7" name="TextBox 6">
            <a:extLst>
              <a:ext uri="{FF2B5EF4-FFF2-40B4-BE49-F238E27FC236}">
                <a16:creationId xmlns:a16="http://schemas.microsoft.com/office/drawing/2014/main" id="{4AF658D2-670B-FD8B-D197-126E761F8995}"/>
              </a:ext>
            </a:extLst>
          </p:cNvPr>
          <p:cNvSpPr txBox="1"/>
          <p:nvPr/>
        </p:nvSpPr>
        <p:spPr>
          <a:xfrm>
            <a:off x="1981200" y="838199"/>
            <a:ext cx="5791200" cy="1569660"/>
          </a:xfrm>
          <a:prstGeom prst="rect">
            <a:avLst/>
          </a:prstGeom>
          <a:noFill/>
        </p:spPr>
        <p:txBody>
          <a:bodyPr wrap="square" rtlCol="0">
            <a:spAutoFit/>
          </a:bodyPr>
          <a:lstStyle/>
          <a:p>
            <a:pPr algn="ctr"/>
            <a:r>
              <a:rPr lang="en-US" sz="4800" dirty="0">
                <a:solidFill>
                  <a:schemeClr val="bg1"/>
                </a:solidFill>
              </a:rPr>
              <a:t>Supervisory Committee Report</a:t>
            </a:r>
          </a:p>
        </p:txBody>
      </p:sp>
      <p:sp>
        <p:nvSpPr>
          <p:cNvPr id="9" name="object 3">
            <a:extLst>
              <a:ext uri="{FF2B5EF4-FFF2-40B4-BE49-F238E27FC236}">
                <a16:creationId xmlns:a16="http://schemas.microsoft.com/office/drawing/2014/main" id="{A4B25DCC-F0C5-440F-D269-80D8B6E8FEC7}"/>
              </a:ext>
            </a:extLst>
          </p:cNvPr>
          <p:cNvSpPr/>
          <p:nvPr/>
        </p:nvSpPr>
        <p:spPr>
          <a:xfrm>
            <a:off x="-4864" y="-49545"/>
            <a:ext cx="9144000" cy="3772711"/>
          </a:xfrm>
          <a:prstGeom prst="rect">
            <a:avLst/>
          </a:prstGeom>
          <a:solidFill>
            <a:srgbClr val="7CBF33"/>
          </a:solidFill>
        </p:spPr>
        <p:txBody>
          <a:bodyPr wrap="square" lIns="0" tIns="0" rIns="0" bIns="0" rtlCol="0"/>
          <a:lstStyle/>
          <a:p>
            <a:endParaRPr dirty="0"/>
          </a:p>
        </p:txBody>
      </p:sp>
      <p:sp>
        <p:nvSpPr>
          <p:cNvPr id="11" name="TextBox 10">
            <a:extLst>
              <a:ext uri="{FF2B5EF4-FFF2-40B4-BE49-F238E27FC236}">
                <a16:creationId xmlns:a16="http://schemas.microsoft.com/office/drawing/2014/main" id="{F6A5CB62-0678-A654-AD94-A8A286CE035C}"/>
              </a:ext>
            </a:extLst>
          </p:cNvPr>
          <p:cNvSpPr txBox="1"/>
          <p:nvPr/>
        </p:nvSpPr>
        <p:spPr>
          <a:xfrm>
            <a:off x="1371600" y="1289365"/>
            <a:ext cx="6400799" cy="1569660"/>
          </a:xfrm>
          <a:prstGeom prst="rect">
            <a:avLst/>
          </a:prstGeom>
          <a:noFill/>
        </p:spPr>
        <p:txBody>
          <a:bodyPr wrap="square" rtlCol="0">
            <a:spAutoFit/>
          </a:bodyPr>
          <a:lstStyle/>
          <a:p>
            <a:pPr algn="ctr"/>
            <a:r>
              <a:rPr lang="en-US" sz="4800" dirty="0">
                <a:solidFill>
                  <a:schemeClr val="bg1"/>
                </a:solidFill>
              </a:rPr>
              <a:t>Supervisory Committee</a:t>
            </a:r>
            <a:r>
              <a:rPr lang="en-US" sz="4800" dirty="0"/>
              <a:t> </a:t>
            </a:r>
            <a:r>
              <a:rPr lang="en-US" sz="4800" dirty="0">
                <a:solidFill>
                  <a:schemeClr val="bg1"/>
                </a:solidFill>
              </a:rPr>
              <a:t>Report</a:t>
            </a:r>
          </a:p>
        </p:txBody>
      </p:sp>
      <p:pic>
        <p:nvPicPr>
          <p:cNvPr id="12" name="Picture 11">
            <a:extLst>
              <a:ext uri="{FF2B5EF4-FFF2-40B4-BE49-F238E27FC236}">
                <a16:creationId xmlns:a16="http://schemas.microsoft.com/office/drawing/2014/main" id="{D05C04DE-6B8B-1B99-02E8-586DC2F74780}"/>
              </a:ext>
            </a:extLst>
          </p:cNvPr>
          <p:cNvPicPr>
            <a:picLocks noChangeAspect="1"/>
          </p:cNvPicPr>
          <p:nvPr/>
        </p:nvPicPr>
        <p:blipFill>
          <a:blip r:embed="rId2"/>
          <a:stretch>
            <a:fillRect/>
          </a:stretch>
        </p:blipFill>
        <p:spPr>
          <a:xfrm>
            <a:off x="7767535" y="5701689"/>
            <a:ext cx="926672" cy="92667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196E0-82F9-4841-A483-78DF139C77CF}"/>
              </a:ext>
            </a:extLst>
          </p:cNvPr>
          <p:cNvSpPr>
            <a:spLocks noGrp="1"/>
          </p:cNvSpPr>
          <p:nvPr>
            <p:ph type="title"/>
          </p:nvPr>
        </p:nvSpPr>
        <p:spPr>
          <a:xfrm>
            <a:off x="2452623" y="435307"/>
            <a:ext cx="4238752" cy="800219"/>
          </a:xfrm>
        </p:spPr>
        <p:txBody>
          <a:bodyPr>
            <a:normAutofit/>
          </a:bodyPr>
          <a:lstStyle/>
          <a:p>
            <a:pPr algn="ctr"/>
            <a:r>
              <a:rPr lang="en-US" dirty="0"/>
              <a:t>Supervisory Report </a:t>
            </a:r>
            <a:br>
              <a:rPr lang="en-US" dirty="0"/>
            </a:br>
            <a:endParaRPr lang="en-US" sz="1600" dirty="0"/>
          </a:p>
        </p:txBody>
      </p:sp>
      <p:sp>
        <p:nvSpPr>
          <p:cNvPr id="3" name="Text Placeholder 2">
            <a:extLst>
              <a:ext uri="{FF2B5EF4-FFF2-40B4-BE49-F238E27FC236}">
                <a16:creationId xmlns:a16="http://schemas.microsoft.com/office/drawing/2014/main" id="{85D17070-AF5A-4F98-BC14-C04DCCEAC746}"/>
              </a:ext>
            </a:extLst>
          </p:cNvPr>
          <p:cNvSpPr>
            <a:spLocks noGrp="1"/>
          </p:cNvSpPr>
          <p:nvPr>
            <p:ph idx="1"/>
          </p:nvPr>
        </p:nvSpPr>
        <p:spPr>
          <a:xfrm>
            <a:off x="1219200" y="1676400"/>
            <a:ext cx="6473190" cy="4708981"/>
          </a:xfrm>
        </p:spPr>
        <p:txBody>
          <a:bodyPr>
            <a:normAutofit lnSpcReduction="10000"/>
          </a:bodyPr>
          <a:lstStyle/>
          <a:p>
            <a:pPr marL="0" indent="0">
              <a:buNone/>
            </a:pPr>
            <a:r>
              <a:rPr lang="en-US" dirty="0"/>
              <a:t>The exam was conducted by the accounting firm KPM. The exam was conducted through December 31, 2024.</a:t>
            </a:r>
          </a:p>
          <a:p>
            <a:pPr marL="0" indent="0">
              <a:buNone/>
            </a:pPr>
            <a:r>
              <a:rPr lang="en-US" dirty="0"/>
              <a:t>The annual audit performed by KPM is a Supervisory Exam on selected records, accounts and transactions of the credit union, in accordance of NCUA regulations.  </a:t>
            </a:r>
          </a:p>
          <a:p>
            <a:pPr marL="0" indent="0">
              <a:buNone/>
            </a:pPr>
            <a:r>
              <a:rPr lang="en-US" dirty="0"/>
              <a:t>The Annual Audit Report was reviewed by the Supervisory Committee and provided to the Board of Directors for  applicable corrections or procedural changes.</a:t>
            </a:r>
          </a:p>
          <a:p>
            <a:pPr marL="0" indent="0">
              <a:buNone/>
            </a:pPr>
            <a:r>
              <a:rPr lang="en-US" dirty="0"/>
              <a:t>The Supervisory  Committee meets regularly to audit accounts and procedures.</a:t>
            </a:r>
          </a:p>
          <a:p>
            <a:pPr marL="0" indent="0">
              <a:buNone/>
            </a:pPr>
            <a:endParaRPr lang="en-US" dirty="0"/>
          </a:p>
          <a:p>
            <a:pPr marL="0" indent="0" algn="ctr">
              <a:buNone/>
            </a:pPr>
            <a:r>
              <a:rPr lang="en-US" dirty="0"/>
              <a:t>Calahan Macy and Teresa Ukena – Supervisory Committee Members</a:t>
            </a:r>
          </a:p>
          <a:p>
            <a:endParaRPr lang="en-US" dirty="0"/>
          </a:p>
          <a:p>
            <a:endParaRPr lang="en-US" dirty="0"/>
          </a:p>
        </p:txBody>
      </p:sp>
    </p:spTree>
    <p:extLst>
      <p:ext uri="{BB962C8B-B14F-4D97-AF65-F5344CB8AC3E}">
        <p14:creationId xmlns:p14="http://schemas.microsoft.com/office/powerpoint/2010/main" val="914155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293395" y="2145290"/>
            <a:ext cx="7050405" cy="1459374"/>
          </a:xfrm>
          <a:prstGeom prst="rect">
            <a:avLst/>
          </a:prstGeom>
        </p:spPr>
        <p:txBody>
          <a:bodyPr vert="horz" wrap="square" lIns="0" tIns="12700" rIns="0" bIns="0" rtlCol="0">
            <a:spAutoFit/>
          </a:bodyPr>
          <a:lstStyle/>
          <a:p>
            <a:pPr marL="12700">
              <a:lnSpc>
                <a:spcPct val="100000"/>
              </a:lnSpc>
              <a:spcBef>
                <a:spcPts val="100"/>
              </a:spcBef>
            </a:pPr>
            <a:r>
              <a:rPr sz="6600" dirty="0">
                <a:solidFill>
                  <a:srgbClr val="FFFFFF"/>
                </a:solidFill>
              </a:rPr>
              <a:t>Loan </a:t>
            </a:r>
            <a:r>
              <a:rPr sz="6600" spc="-10" dirty="0">
                <a:solidFill>
                  <a:srgbClr val="FFFFFF"/>
                </a:solidFill>
              </a:rPr>
              <a:t>Officer’s</a:t>
            </a:r>
            <a:r>
              <a:rPr sz="6600" spc="-55" dirty="0">
                <a:solidFill>
                  <a:srgbClr val="FFFFFF"/>
                </a:solidFill>
              </a:rPr>
              <a:t> </a:t>
            </a:r>
            <a:r>
              <a:rPr sz="6600" spc="-5" dirty="0">
                <a:solidFill>
                  <a:srgbClr val="FFFFFF"/>
                </a:solidFill>
              </a:rPr>
              <a:t>Repo</a:t>
            </a:r>
            <a:r>
              <a:rPr lang="en-US" sz="6600" spc="-5" dirty="0">
                <a:solidFill>
                  <a:srgbClr val="FFFFFF"/>
                </a:solidFill>
              </a:rPr>
              <a:t>rt </a:t>
            </a:r>
            <a:r>
              <a:rPr lang="en-US" sz="2800" spc="-5" dirty="0">
                <a:solidFill>
                  <a:srgbClr val="FFFFFF"/>
                </a:solidFill>
              </a:rPr>
              <a:t>by Priscilla Simon, VP Lending</a:t>
            </a:r>
            <a:endParaRPr sz="2800" dirty="0"/>
          </a:p>
        </p:txBody>
      </p:sp>
      <p:sp>
        <p:nvSpPr>
          <p:cNvPr id="6" name="object 3">
            <a:extLst>
              <a:ext uri="{FF2B5EF4-FFF2-40B4-BE49-F238E27FC236}">
                <a16:creationId xmlns:a16="http://schemas.microsoft.com/office/drawing/2014/main" id="{654B1732-4634-4F64-9778-A9D50B0D71F0}"/>
              </a:ext>
            </a:extLst>
          </p:cNvPr>
          <p:cNvSpPr/>
          <p:nvPr/>
        </p:nvSpPr>
        <p:spPr>
          <a:xfrm>
            <a:off x="0" y="-25940"/>
            <a:ext cx="9144000" cy="3772711"/>
          </a:xfrm>
          <a:prstGeom prst="rect">
            <a:avLst/>
          </a:prstGeom>
          <a:solidFill>
            <a:srgbClr val="538022"/>
          </a:solidFill>
        </p:spPr>
        <p:txBody>
          <a:bodyPr wrap="square" lIns="0" tIns="0" rIns="0" bIns="0" rtlCol="0"/>
          <a:lstStyle/>
          <a:p>
            <a:endParaRPr dirty="0"/>
          </a:p>
        </p:txBody>
      </p:sp>
      <p:sp>
        <p:nvSpPr>
          <p:cNvPr id="7" name="TextBox 6">
            <a:extLst>
              <a:ext uri="{FF2B5EF4-FFF2-40B4-BE49-F238E27FC236}">
                <a16:creationId xmlns:a16="http://schemas.microsoft.com/office/drawing/2014/main" id="{92600BFC-1DD0-7E39-A791-BBE69EC6EBC5}"/>
              </a:ext>
            </a:extLst>
          </p:cNvPr>
          <p:cNvSpPr txBox="1"/>
          <p:nvPr/>
        </p:nvSpPr>
        <p:spPr>
          <a:xfrm>
            <a:off x="2133600" y="1370885"/>
            <a:ext cx="4876800" cy="1569660"/>
          </a:xfrm>
          <a:prstGeom prst="rect">
            <a:avLst/>
          </a:prstGeom>
          <a:noFill/>
        </p:spPr>
        <p:txBody>
          <a:bodyPr wrap="square" rtlCol="0">
            <a:spAutoFit/>
          </a:bodyPr>
          <a:lstStyle/>
          <a:p>
            <a:pPr algn="ctr"/>
            <a:r>
              <a:rPr lang="en-US" sz="4800" dirty="0">
                <a:solidFill>
                  <a:schemeClr val="bg1"/>
                </a:solidFill>
              </a:rPr>
              <a:t>Loan Officer’s Report</a:t>
            </a:r>
          </a:p>
        </p:txBody>
      </p:sp>
      <p:pic>
        <p:nvPicPr>
          <p:cNvPr id="8" name="Picture 7">
            <a:extLst>
              <a:ext uri="{FF2B5EF4-FFF2-40B4-BE49-F238E27FC236}">
                <a16:creationId xmlns:a16="http://schemas.microsoft.com/office/drawing/2014/main" id="{499BCC7E-3995-BE75-B2CE-00C6DD5BBCDE}"/>
              </a:ext>
            </a:extLst>
          </p:cNvPr>
          <p:cNvPicPr>
            <a:picLocks noChangeAspect="1"/>
          </p:cNvPicPr>
          <p:nvPr/>
        </p:nvPicPr>
        <p:blipFill>
          <a:blip r:embed="rId2"/>
          <a:stretch>
            <a:fillRect/>
          </a:stretch>
        </p:blipFill>
        <p:spPr>
          <a:xfrm>
            <a:off x="7772400" y="5638800"/>
            <a:ext cx="926672" cy="92667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7DEB2B-A9CF-03E2-B4DE-987B99DDE862}"/>
              </a:ext>
            </a:extLst>
          </p:cNvPr>
          <p:cNvPicPr>
            <a:picLocks noChangeAspect="1"/>
          </p:cNvPicPr>
          <p:nvPr/>
        </p:nvPicPr>
        <p:blipFill>
          <a:blip r:embed="rId2"/>
          <a:stretch>
            <a:fillRect/>
          </a:stretch>
        </p:blipFill>
        <p:spPr>
          <a:xfrm>
            <a:off x="1794759" y="0"/>
            <a:ext cx="5554482" cy="6858000"/>
          </a:xfrm>
          <a:prstGeom prst="rect">
            <a:avLst/>
          </a:prstGeom>
        </p:spPr>
      </p:pic>
    </p:spTree>
    <p:extLst>
      <p:ext uri="{BB962C8B-B14F-4D97-AF65-F5344CB8AC3E}">
        <p14:creationId xmlns:p14="http://schemas.microsoft.com/office/powerpoint/2010/main" val="4215384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862DEAF-4612-E768-D234-278C292DADD4}"/>
            </a:ext>
          </a:extLst>
        </p:cNvPr>
        <p:cNvGrpSpPr/>
        <p:nvPr/>
      </p:nvGrpSpPr>
      <p:grpSpPr>
        <a:xfrm>
          <a:off x="0" y="0"/>
          <a:ext cx="0" cy="0"/>
          <a:chOff x="0" y="0"/>
          <a:chExt cx="0" cy="0"/>
        </a:xfrm>
      </p:grpSpPr>
      <p:sp>
        <p:nvSpPr>
          <p:cNvPr id="5" name="object 5">
            <a:extLst>
              <a:ext uri="{FF2B5EF4-FFF2-40B4-BE49-F238E27FC236}">
                <a16:creationId xmlns:a16="http://schemas.microsoft.com/office/drawing/2014/main" id="{CC03CAA3-3E41-D7D2-6F3E-713654999647}"/>
              </a:ext>
            </a:extLst>
          </p:cNvPr>
          <p:cNvSpPr txBox="1">
            <a:spLocks noGrp="1"/>
          </p:cNvSpPr>
          <p:nvPr>
            <p:ph type="title"/>
          </p:nvPr>
        </p:nvSpPr>
        <p:spPr>
          <a:xfrm>
            <a:off x="1293395" y="2145290"/>
            <a:ext cx="7050405" cy="1459374"/>
          </a:xfrm>
          <a:prstGeom prst="rect">
            <a:avLst/>
          </a:prstGeom>
        </p:spPr>
        <p:txBody>
          <a:bodyPr vert="horz" wrap="square" lIns="0" tIns="12700" rIns="0" bIns="0" rtlCol="0">
            <a:spAutoFit/>
          </a:bodyPr>
          <a:lstStyle/>
          <a:p>
            <a:pPr marL="12700">
              <a:lnSpc>
                <a:spcPct val="100000"/>
              </a:lnSpc>
              <a:spcBef>
                <a:spcPts val="100"/>
              </a:spcBef>
            </a:pPr>
            <a:r>
              <a:rPr sz="6600" dirty="0">
                <a:solidFill>
                  <a:srgbClr val="FFFFFF"/>
                </a:solidFill>
              </a:rPr>
              <a:t>Loan </a:t>
            </a:r>
            <a:r>
              <a:rPr sz="6600" spc="-10" dirty="0">
                <a:solidFill>
                  <a:srgbClr val="FFFFFF"/>
                </a:solidFill>
              </a:rPr>
              <a:t>Officer’s</a:t>
            </a:r>
            <a:r>
              <a:rPr sz="6600" spc="-55" dirty="0">
                <a:solidFill>
                  <a:srgbClr val="FFFFFF"/>
                </a:solidFill>
              </a:rPr>
              <a:t> </a:t>
            </a:r>
            <a:r>
              <a:rPr sz="6600" spc="-5" dirty="0">
                <a:solidFill>
                  <a:srgbClr val="FFFFFF"/>
                </a:solidFill>
              </a:rPr>
              <a:t>Repo</a:t>
            </a:r>
            <a:r>
              <a:rPr lang="en-US" sz="6600" spc="-5" dirty="0">
                <a:solidFill>
                  <a:srgbClr val="FFFFFF"/>
                </a:solidFill>
              </a:rPr>
              <a:t>rt </a:t>
            </a:r>
            <a:r>
              <a:rPr lang="en-US" sz="2800" spc="-5" dirty="0">
                <a:solidFill>
                  <a:srgbClr val="FFFFFF"/>
                </a:solidFill>
              </a:rPr>
              <a:t>by Priscilla Simon, VP Lending</a:t>
            </a:r>
            <a:endParaRPr sz="2800" dirty="0"/>
          </a:p>
        </p:txBody>
      </p:sp>
      <p:sp>
        <p:nvSpPr>
          <p:cNvPr id="6" name="object 3">
            <a:extLst>
              <a:ext uri="{FF2B5EF4-FFF2-40B4-BE49-F238E27FC236}">
                <a16:creationId xmlns:a16="http://schemas.microsoft.com/office/drawing/2014/main" id="{202178E7-F8CA-D948-BFB7-304E92060186}"/>
              </a:ext>
            </a:extLst>
          </p:cNvPr>
          <p:cNvSpPr/>
          <p:nvPr/>
        </p:nvSpPr>
        <p:spPr>
          <a:xfrm>
            <a:off x="0" y="-25940"/>
            <a:ext cx="9144000" cy="3772711"/>
          </a:xfrm>
          <a:prstGeom prst="rect">
            <a:avLst/>
          </a:prstGeom>
          <a:solidFill>
            <a:srgbClr val="538022"/>
          </a:solidFill>
        </p:spPr>
        <p:txBody>
          <a:bodyPr wrap="square" lIns="0" tIns="0" rIns="0" bIns="0" rtlCol="0"/>
          <a:lstStyle/>
          <a:p>
            <a:endParaRPr dirty="0"/>
          </a:p>
        </p:txBody>
      </p:sp>
      <p:sp>
        <p:nvSpPr>
          <p:cNvPr id="7" name="TextBox 6">
            <a:extLst>
              <a:ext uri="{FF2B5EF4-FFF2-40B4-BE49-F238E27FC236}">
                <a16:creationId xmlns:a16="http://schemas.microsoft.com/office/drawing/2014/main" id="{E8014EA3-591D-73F8-EC66-C0E04B4F7DDC}"/>
              </a:ext>
            </a:extLst>
          </p:cNvPr>
          <p:cNvSpPr txBox="1"/>
          <p:nvPr/>
        </p:nvSpPr>
        <p:spPr>
          <a:xfrm>
            <a:off x="800200" y="990600"/>
            <a:ext cx="7696200" cy="1569660"/>
          </a:xfrm>
          <a:prstGeom prst="rect">
            <a:avLst/>
          </a:prstGeom>
          <a:noFill/>
        </p:spPr>
        <p:txBody>
          <a:bodyPr wrap="square" rtlCol="0">
            <a:spAutoFit/>
          </a:bodyPr>
          <a:lstStyle/>
          <a:p>
            <a:pPr algn="ctr"/>
            <a:r>
              <a:rPr lang="en-US" sz="4800" dirty="0">
                <a:solidFill>
                  <a:schemeClr val="bg1"/>
                </a:solidFill>
              </a:rPr>
              <a:t>Nominating Committee Report</a:t>
            </a:r>
          </a:p>
        </p:txBody>
      </p:sp>
      <p:pic>
        <p:nvPicPr>
          <p:cNvPr id="8" name="Picture 7">
            <a:extLst>
              <a:ext uri="{FF2B5EF4-FFF2-40B4-BE49-F238E27FC236}">
                <a16:creationId xmlns:a16="http://schemas.microsoft.com/office/drawing/2014/main" id="{36F41313-F8C6-757A-AC2E-85B0C9E9BA60}"/>
              </a:ext>
            </a:extLst>
          </p:cNvPr>
          <p:cNvPicPr>
            <a:picLocks noChangeAspect="1"/>
          </p:cNvPicPr>
          <p:nvPr/>
        </p:nvPicPr>
        <p:blipFill>
          <a:blip r:embed="rId2"/>
          <a:stretch>
            <a:fillRect/>
          </a:stretch>
        </p:blipFill>
        <p:spPr>
          <a:xfrm>
            <a:off x="7772400" y="5638800"/>
            <a:ext cx="926672" cy="926672"/>
          </a:xfrm>
          <a:prstGeom prst="rect">
            <a:avLst/>
          </a:prstGeom>
        </p:spPr>
      </p:pic>
    </p:spTree>
    <p:extLst>
      <p:ext uri="{BB962C8B-B14F-4D97-AF65-F5344CB8AC3E}">
        <p14:creationId xmlns:p14="http://schemas.microsoft.com/office/powerpoint/2010/main" val="1854452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7483833" y="6343470"/>
            <a:ext cx="324485" cy="269240"/>
          </a:xfrm>
          <a:prstGeom prst="rect">
            <a:avLst/>
          </a:prstGeom>
        </p:spPr>
        <p:txBody>
          <a:bodyPr vert="horz" wrap="square" lIns="0" tIns="12065" rIns="0" bIns="0" rtlCol="0">
            <a:spAutoFit/>
          </a:bodyPr>
          <a:lstStyle/>
          <a:p>
            <a:pPr marL="12700">
              <a:lnSpc>
                <a:spcPct val="100000"/>
              </a:lnSpc>
              <a:spcBef>
                <a:spcPts val="95"/>
              </a:spcBef>
            </a:pPr>
            <a:r>
              <a:rPr sz="1100" dirty="0">
                <a:solidFill>
                  <a:srgbClr val="3B3B3B"/>
                </a:solidFill>
                <a:latin typeface="Calibri"/>
                <a:cs typeface="Calibri"/>
              </a:rPr>
              <a:t>39</a:t>
            </a:r>
            <a:r>
              <a:rPr sz="1100" spc="165" dirty="0">
                <a:solidFill>
                  <a:srgbClr val="3B3B3B"/>
                </a:solidFill>
                <a:latin typeface="Calibri"/>
                <a:cs typeface="Calibri"/>
              </a:rPr>
              <a:t> </a:t>
            </a:r>
            <a:r>
              <a:rPr sz="1600" spc="-5" dirty="0">
                <a:solidFill>
                  <a:srgbClr val="7E7E7E"/>
                </a:solidFill>
                <a:latin typeface="Calibri"/>
                <a:cs typeface="Calibri"/>
              </a:rPr>
              <a:t>|</a:t>
            </a:r>
            <a:endParaRPr sz="1600" dirty="0">
              <a:latin typeface="Calibri"/>
              <a:cs typeface="Calibri"/>
            </a:endParaRPr>
          </a:p>
        </p:txBody>
      </p:sp>
      <p:sp>
        <p:nvSpPr>
          <p:cNvPr id="6" name="object 6"/>
          <p:cNvSpPr txBox="1"/>
          <p:nvPr/>
        </p:nvSpPr>
        <p:spPr>
          <a:xfrm>
            <a:off x="2359167" y="0"/>
            <a:ext cx="4600575" cy="5473934"/>
          </a:xfrm>
          <a:prstGeom prst="rect">
            <a:avLst/>
          </a:prstGeom>
        </p:spPr>
        <p:txBody>
          <a:bodyPr vert="horz" wrap="square" lIns="0" tIns="17145" rIns="0" bIns="0" rtlCol="0">
            <a:spAutoFit/>
          </a:bodyPr>
          <a:lstStyle/>
          <a:p>
            <a:pPr marR="178435" algn="ctr">
              <a:lnSpc>
                <a:spcPct val="100000"/>
              </a:lnSpc>
              <a:spcBef>
                <a:spcPts val="135"/>
              </a:spcBef>
            </a:pPr>
            <a:r>
              <a:rPr sz="850" b="1" spc="15" dirty="0">
                <a:latin typeface="Calibri"/>
                <a:cs typeface="Calibri"/>
              </a:rPr>
              <a:t>NOMINATING COMMITTEE</a:t>
            </a:r>
            <a:r>
              <a:rPr sz="850" b="1" spc="-10" dirty="0">
                <a:latin typeface="Calibri"/>
                <a:cs typeface="Calibri"/>
              </a:rPr>
              <a:t> </a:t>
            </a:r>
            <a:r>
              <a:rPr sz="850" b="1" spc="15" dirty="0">
                <a:latin typeface="Calibri"/>
                <a:cs typeface="Calibri"/>
              </a:rPr>
              <a:t>REPORT</a:t>
            </a:r>
            <a:endParaRPr sz="850" dirty="0">
              <a:latin typeface="Calibri"/>
              <a:cs typeface="Calibri"/>
            </a:endParaRPr>
          </a:p>
          <a:p>
            <a:pPr>
              <a:lnSpc>
                <a:spcPct val="100000"/>
              </a:lnSpc>
            </a:pPr>
            <a:endParaRPr sz="900" dirty="0">
              <a:latin typeface="Calibri"/>
              <a:cs typeface="Calibri"/>
            </a:endParaRPr>
          </a:p>
          <a:p>
            <a:pPr>
              <a:lnSpc>
                <a:spcPct val="100000"/>
              </a:lnSpc>
              <a:spcBef>
                <a:spcPts val="25"/>
              </a:spcBef>
            </a:pPr>
            <a:endParaRPr sz="900" dirty="0">
              <a:latin typeface="Calibri"/>
              <a:cs typeface="Calibri"/>
            </a:endParaRPr>
          </a:p>
          <a:p>
            <a:pPr marL="12700">
              <a:lnSpc>
                <a:spcPct val="100000"/>
              </a:lnSpc>
            </a:pPr>
            <a:r>
              <a:rPr sz="850" spc="15" dirty="0">
                <a:latin typeface="Calibri"/>
                <a:cs typeface="Calibri"/>
              </a:rPr>
              <a:t>The </a:t>
            </a:r>
            <a:r>
              <a:rPr sz="850" spc="5" dirty="0">
                <a:latin typeface="Calibri"/>
                <a:cs typeface="Calibri"/>
              </a:rPr>
              <a:t>following </a:t>
            </a:r>
            <a:r>
              <a:rPr sz="850" spc="10" dirty="0">
                <a:latin typeface="Calibri"/>
                <a:cs typeface="Calibri"/>
              </a:rPr>
              <a:t>criteria are </a:t>
            </a:r>
            <a:r>
              <a:rPr sz="850" spc="15" dirty="0">
                <a:latin typeface="Calibri"/>
                <a:cs typeface="Calibri"/>
              </a:rPr>
              <a:t>used </a:t>
            </a:r>
            <a:r>
              <a:rPr sz="850" spc="10" dirty="0">
                <a:latin typeface="Calibri"/>
                <a:cs typeface="Calibri"/>
              </a:rPr>
              <a:t>for choosing nominees </a:t>
            </a:r>
            <a:r>
              <a:rPr sz="850" spc="15" dirty="0">
                <a:latin typeface="Calibri"/>
                <a:cs typeface="Calibri"/>
              </a:rPr>
              <a:t>to</a:t>
            </a:r>
            <a:r>
              <a:rPr sz="850" spc="-60" dirty="0">
                <a:latin typeface="Calibri"/>
                <a:cs typeface="Calibri"/>
              </a:rPr>
              <a:t> </a:t>
            </a:r>
            <a:r>
              <a:rPr sz="850" spc="10" dirty="0">
                <a:latin typeface="Calibri"/>
                <a:cs typeface="Calibri"/>
              </a:rPr>
              <a:t>serve:</a:t>
            </a:r>
            <a:endParaRPr sz="850" dirty="0">
              <a:latin typeface="Calibri"/>
              <a:cs typeface="Calibri"/>
            </a:endParaRPr>
          </a:p>
          <a:p>
            <a:pPr>
              <a:lnSpc>
                <a:spcPct val="100000"/>
              </a:lnSpc>
              <a:spcBef>
                <a:spcPts val="35"/>
              </a:spcBef>
            </a:pPr>
            <a:endParaRPr sz="850" dirty="0">
              <a:latin typeface="Calibri"/>
              <a:cs typeface="Calibri"/>
            </a:endParaRPr>
          </a:p>
          <a:p>
            <a:pPr marL="195580" marR="128270" indent="-183515">
              <a:lnSpc>
                <a:spcPct val="106000"/>
              </a:lnSpc>
              <a:buAutoNum type="arabicPeriod"/>
              <a:tabLst>
                <a:tab pos="196215" algn="l"/>
              </a:tabLst>
            </a:pPr>
            <a:r>
              <a:rPr sz="850" spc="15" dirty="0">
                <a:latin typeface="Calibri"/>
                <a:cs typeface="Calibri"/>
              </a:rPr>
              <a:t>Nominees </a:t>
            </a:r>
            <a:r>
              <a:rPr sz="850" spc="10" dirty="0">
                <a:latin typeface="Calibri"/>
                <a:cs typeface="Calibri"/>
              </a:rPr>
              <a:t>need to </a:t>
            </a:r>
            <a:r>
              <a:rPr sz="850" spc="15" dirty="0">
                <a:latin typeface="Calibri"/>
                <a:cs typeface="Calibri"/>
              </a:rPr>
              <a:t>be </a:t>
            </a:r>
            <a:r>
              <a:rPr sz="850" spc="10" dirty="0">
                <a:latin typeface="Calibri"/>
                <a:cs typeface="Calibri"/>
              </a:rPr>
              <a:t>able </a:t>
            </a:r>
            <a:r>
              <a:rPr sz="850" spc="15" dirty="0">
                <a:latin typeface="Calibri"/>
                <a:cs typeface="Calibri"/>
              </a:rPr>
              <a:t>to </a:t>
            </a:r>
            <a:r>
              <a:rPr sz="850" spc="10" dirty="0">
                <a:latin typeface="Calibri"/>
                <a:cs typeface="Calibri"/>
              </a:rPr>
              <a:t>devote the time required </a:t>
            </a:r>
            <a:r>
              <a:rPr sz="850" spc="15" dirty="0">
                <a:latin typeface="Calibri"/>
                <a:cs typeface="Calibri"/>
              </a:rPr>
              <a:t>to </a:t>
            </a:r>
            <a:r>
              <a:rPr sz="850" spc="10" dirty="0">
                <a:latin typeface="Calibri"/>
                <a:cs typeface="Calibri"/>
              </a:rPr>
              <a:t>perform the position </a:t>
            </a:r>
            <a:r>
              <a:rPr sz="850" spc="5" dirty="0">
                <a:latin typeface="Calibri"/>
                <a:cs typeface="Calibri"/>
              </a:rPr>
              <a:t>for </a:t>
            </a:r>
            <a:r>
              <a:rPr sz="850" spc="15" dirty="0">
                <a:latin typeface="Calibri"/>
                <a:cs typeface="Calibri"/>
              </a:rPr>
              <a:t>which </a:t>
            </a:r>
            <a:r>
              <a:rPr sz="850" spc="10" dirty="0">
                <a:latin typeface="Calibri"/>
                <a:cs typeface="Calibri"/>
              </a:rPr>
              <a:t>they  are</a:t>
            </a:r>
            <a:r>
              <a:rPr sz="850" spc="5" dirty="0">
                <a:latin typeface="Calibri"/>
                <a:cs typeface="Calibri"/>
              </a:rPr>
              <a:t> </a:t>
            </a:r>
            <a:r>
              <a:rPr sz="850" spc="10" dirty="0">
                <a:latin typeface="Calibri"/>
                <a:cs typeface="Calibri"/>
              </a:rPr>
              <a:t>nominated.</a:t>
            </a:r>
            <a:endParaRPr sz="850" dirty="0">
              <a:latin typeface="Calibri"/>
              <a:cs typeface="Calibri"/>
            </a:endParaRPr>
          </a:p>
          <a:p>
            <a:pPr marL="195580" indent="-183515">
              <a:lnSpc>
                <a:spcPct val="100000"/>
              </a:lnSpc>
              <a:spcBef>
                <a:spcPts val="60"/>
              </a:spcBef>
              <a:buAutoNum type="arabicPeriod"/>
              <a:tabLst>
                <a:tab pos="196215" algn="l"/>
              </a:tabLst>
            </a:pPr>
            <a:r>
              <a:rPr sz="850" spc="15" dirty="0">
                <a:latin typeface="Calibri"/>
                <a:cs typeface="Calibri"/>
              </a:rPr>
              <a:t>The </a:t>
            </a:r>
            <a:r>
              <a:rPr sz="850" spc="10" dirty="0">
                <a:latin typeface="Calibri"/>
                <a:cs typeface="Calibri"/>
              </a:rPr>
              <a:t>candidate should </a:t>
            </a:r>
            <a:r>
              <a:rPr sz="850" spc="15" dirty="0">
                <a:latin typeface="Calibri"/>
                <a:cs typeface="Calibri"/>
              </a:rPr>
              <a:t>be </a:t>
            </a:r>
            <a:r>
              <a:rPr sz="850" spc="10" dirty="0">
                <a:latin typeface="Calibri"/>
                <a:cs typeface="Calibri"/>
              </a:rPr>
              <a:t>capable of communicating effectively with </a:t>
            </a:r>
            <a:r>
              <a:rPr sz="850" spc="5" dirty="0">
                <a:latin typeface="Calibri"/>
                <a:cs typeface="Calibri"/>
              </a:rPr>
              <a:t>officers </a:t>
            </a:r>
            <a:r>
              <a:rPr sz="850" spc="10" dirty="0">
                <a:latin typeface="Calibri"/>
                <a:cs typeface="Calibri"/>
              </a:rPr>
              <a:t>and</a:t>
            </a:r>
            <a:r>
              <a:rPr sz="850" spc="-35" dirty="0">
                <a:latin typeface="Calibri"/>
                <a:cs typeface="Calibri"/>
              </a:rPr>
              <a:t> </a:t>
            </a:r>
            <a:r>
              <a:rPr sz="850" spc="15" dirty="0">
                <a:latin typeface="Calibri"/>
                <a:cs typeface="Calibri"/>
              </a:rPr>
              <a:t>members.</a:t>
            </a:r>
            <a:endParaRPr sz="850" dirty="0">
              <a:latin typeface="Calibri"/>
              <a:cs typeface="Calibri"/>
            </a:endParaRPr>
          </a:p>
          <a:p>
            <a:pPr marL="195580" marR="149225" indent="-183515">
              <a:lnSpc>
                <a:spcPct val="106000"/>
              </a:lnSpc>
              <a:buAutoNum type="arabicPeriod"/>
              <a:tabLst>
                <a:tab pos="196215" algn="l"/>
              </a:tabLst>
            </a:pPr>
            <a:r>
              <a:rPr sz="850" spc="15" dirty="0">
                <a:latin typeface="Calibri"/>
                <a:cs typeface="Calibri"/>
              </a:rPr>
              <a:t>The </a:t>
            </a:r>
            <a:r>
              <a:rPr sz="850" spc="10" dirty="0">
                <a:latin typeface="Calibri"/>
                <a:cs typeface="Calibri"/>
              </a:rPr>
              <a:t>candidate will need to </a:t>
            </a:r>
            <a:r>
              <a:rPr sz="850" spc="15" dirty="0">
                <a:latin typeface="Calibri"/>
                <a:cs typeface="Calibri"/>
              </a:rPr>
              <a:t>be </a:t>
            </a:r>
            <a:r>
              <a:rPr sz="850" spc="10" dirty="0">
                <a:latin typeface="Calibri"/>
                <a:cs typeface="Calibri"/>
              </a:rPr>
              <a:t>impartial setting aside personal opinions and putting the </a:t>
            </a:r>
            <a:r>
              <a:rPr sz="850" spc="5" dirty="0">
                <a:latin typeface="Calibri"/>
                <a:cs typeface="Calibri"/>
              </a:rPr>
              <a:t>Credit  </a:t>
            </a:r>
            <a:r>
              <a:rPr sz="850" spc="10" dirty="0">
                <a:latin typeface="Calibri"/>
                <a:cs typeface="Calibri"/>
              </a:rPr>
              <a:t>Union’s interest</a:t>
            </a:r>
            <a:r>
              <a:rPr sz="850" spc="-10" dirty="0">
                <a:latin typeface="Calibri"/>
                <a:cs typeface="Calibri"/>
              </a:rPr>
              <a:t> </a:t>
            </a:r>
            <a:r>
              <a:rPr sz="850" spc="5" dirty="0">
                <a:latin typeface="Calibri"/>
                <a:cs typeface="Calibri"/>
              </a:rPr>
              <a:t>first.</a:t>
            </a:r>
            <a:endParaRPr sz="850" dirty="0">
              <a:latin typeface="Calibri"/>
              <a:cs typeface="Calibri"/>
            </a:endParaRPr>
          </a:p>
          <a:p>
            <a:pPr marL="195580" marR="5080" indent="-183515">
              <a:lnSpc>
                <a:spcPct val="106000"/>
              </a:lnSpc>
              <a:buAutoNum type="arabicPeriod"/>
              <a:tabLst>
                <a:tab pos="196215" algn="l"/>
              </a:tabLst>
            </a:pPr>
            <a:r>
              <a:rPr sz="850" spc="15" dirty="0">
                <a:latin typeface="Calibri"/>
                <a:cs typeface="Calibri"/>
              </a:rPr>
              <a:t>The </a:t>
            </a:r>
            <a:r>
              <a:rPr sz="850" spc="10" dirty="0">
                <a:latin typeface="Calibri"/>
                <a:cs typeface="Calibri"/>
              </a:rPr>
              <a:t>candidate must demonstrate knowledge </a:t>
            </a:r>
            <a:r>
              <a:rPr sz="850" spc="15" dirty="0">
                <a:latin typeface="Calibri"/>
                <a:cs typeface="Calibri"/>
              </a:rPr>
              <a:t>or </a:t>
            </a:r>
            <a:r>
              <a:rPr sz="850" spc="10" dirty="0">
                <a:latin typeface="Calibri"/>
                <a:cs typeface="Calibri"/>
              </a:rPr>
              <a:t>willingness to learn the Credit Union’s operation  and </a:t>
            </a:r>
            <a:r>
              <a:rPr sz="850" spc="5" dirty="0">
                <a:latin typeface="Calibri"/>
                <a:cs typeface="Calibri"/>
              </a:rPr>
              <a:t>financial</a:t>
            </a:r>
            <a:r>
              <a:rPr sz="850" spc="-5" dirty="0">
                <a:latin typeface="Calibri"/>
                <a:cs typeface="Calibri"/>
              </a:rPr>
              <a:t> </a:t>
            </a:r>
            <a:r>
              <a:rPr sz="850" spc="10" dirty="0">
                <a:latin typeface="Calibri"/>
                <a:cs typeface="Calibri"/>
              </a:rPr>
              <a:t>aspects.</a:t>
            </a:r>
            <a:endParaRPr sz="850" dirty="0">
              <a:latin typeface="Calibri"/>
              <a:cs typeface="Calibri"/>
            </a:endParaRPr>
          </a:p>
          <a:p>
            <a:pPr marL="1138555" marR="1316355" algn="ctr">
              <a:lnSpc>
                <a:spcPct val="211000"/>
              </a:lnSpc>
              <a:spcBef>
                <a:spcPts val="10"/>
              </a:spcBef>
            </a:pPr>
            <a:r>
              <a:rPr sz="850" b="1" u="sng" spc="15" dirty="0">
                <a:uFill>
                  <a:solidFill>
                    <a:srgbClr val="000000"/>
                  </a:solidFill>
                </a:uFill>
                <a:latin typeface="Calibri"/>
                <a:cs typeface="Calibri"/>
              </a:rPr>
              <a:t>BOARD OF </a:t>
            </a:r>
            <a:r>
              <a:rPr sz="850" b="1" u="sng" spc="10" dirty="0">
                <a:uFill>
                  <a:solidFill>
                    <a:srgbClr val="000000"/>
                  </a:solidFill>
                </a:uFill>
                <a:latin typeface="Calibri"/>
                <a:cs typeface="Calibri"/>
              </a:rPr>
              <a:t>DIRECTORS </a:t>
            </a:r>
            <a:r>
              <a:rPr sz="850" b="1" u="sng" spc="15" dirty="0">
                <a:uFill>
                  <a:solidFill>
                    <a:srgbClr val="000000"/>
                  </a:solidFill>
                </a:uFill>
                <a:latin typeface="Calibri"/>
                <a:cs typeface="Calibri"/>
              </a:rPr>
              <a:t>– </a:t>
            </a:r>
            <a:r>
              <a:rPr lang="en-US" sz="850" b="1" u="sng" spc="10" dirty="0">
                <a:uFill>
                  <a:solidFill>
                    <a:srgbClr val="000000"/>
                  </a:solidFill>
                </a:uFill>
                <a:latin typeface="Calibri"/>
                <a:cs typeface="Calibri"/>
              </a:rPr>
              <a:t>Seven</a:t>
            </a:r>
            <a:r>
              <a:rPr sz="850" b="1" u="sng" spc="10" dirty="0">
                <a:uFill>
                  <a:solidFill>
                    <a:srgbClr val="000000"/>
                  </a:solidFill>
                </a:uFill>
                <a:latin typeface="Calibri"/>
                <a:cs typeface="Calibri"/>
              </a:rPr>
              <a:t> </a:t>
            </a:r>
            <a:r>
              <a:rPr sz="850" b="1" u="sng" spc="15" dirty="0">
                <a:uFill>
                  <a:solidFill>
                    <a:srgbClr val="000000"/>
                  </a:solidFill>
                </a:uFill>
                <a:latin typeface="Calibri"/>
                <a:cs typeface="Calibri"/>
              </a:rPr>
              <a:t>Members </a:t>
            </a:r>
            <a:r>
              <a:rPr sz="850" b="1" spc="15" dirty="0">
                <a:latin typeface="Calibri"/>
                <a:cs typeface="Calibri"/>
              </a:rPr>
              <a:t> PRESENT MEMBERS WITH </a:t>
            </a:r>
            <a:r>
              <a:rPr sz="850" b="1" spc="10" dirty="0">
                <a:latin typeface="Calibri"/>
                <a:cs typeface="Calibri"/>
              </a:rPr>
              <a:t>RE-ELECTION</a:t>
            </a:r>
            <a:r>
              <a:rPr sz="850" b="1" spc="-35" dirty="0">
                <a:latin typeface="Calibri"/>
                <a:cs typeface="Calibri"/>
              </a:rPr>
              <a:t> </a:t>
            </a:r>
            <a:r>
              <a:rPr sz="850" b="1" spc="15" dirty="0">
                <a:latin typeface="Calibri"/>
                <a:cs typeface="Calibri"/>
              </a:rPr>
              <a:t>YEAR:</a:t>
            </a:r>
            <a:endParaRPr sz="850" dirty="0">
              <a:latin typeface="Calibri"/>
              <a:cs typeface="Calibri"/>
            </a:endParaRPr>
          </a:p>
          <a:p>
            <a:pPr algn="ctr">
              <a:lnSpc>
                <a:spcPct val="100000"/>
              </a:lnSpc>
              <a:spcBef>
                <a:spcPts val="45"/>
              </a:spcBef>
            </a:pPr>
            <a:r>
              <a:rPr lang="en-US" sz="900" dirty="0">
                <a:latin typeface="Calibri"/>
                <a:cs typeface="Calibri"/>
              </a:rPr>
              <a:t>Chris Bos 2027</a:t>
            </a:r>
          </a:p>
          <a:p>
            <a:pPr algn="ctr">
              <a:lnSpc>
                <a:spcPct val="100000"/>
              </a:lnSpc>
              <a:spcBef>
                <a:spcPts val="45"/>
              </a:spcBef>
            </a:pPr>
            <a:r>
              <a:rPr lang="en-US" sz="900" dirty="0">
                <a:latin typeface="Calibri"/>
                <a:cs typeface="Calibri"/>
              </a:rPr>
              <a:t>Doug Fast 2027</a:t>
            </a:r>
          </a:p>
          <a:p>
            <a:pPr algn="ctr">
              <a:lnSpc>
                <a:spcPct val="100000"/>
              </a:lnSpc>
              <a:spcBef>
                <a:spcPts val="45"/>
              </a:spcBef>
            </a:pPr>
            <a:r>
              <a:rPr lang="en-US" sz="900" dirty="0">
                <a:latin typeface="Calibri"/>
                <a:cs typeface="Calibri"/>
              </a:rPr>
              <a:t>Cindy Bennett 2027</a:t>
            </a:r>
          </a:p>
          <a:p>
            <a:pPr algn="ctr">
              <a:lnSpc>
                <a:spcPct val="100000"/>
              </a:lnSpc>
              <a:spcBef>
                <a:spcPts val="45"/>
              </a:spcBef>
            </a:pPr>
            <a:r>
              <a:rPr lang="en-US" sz="900" dirty="0">
                <a:latin typeface="Calibri"/>
                <a:cs typeface="Calibri"/>
              </a:rPr>
              <a:t>Jodie Rayborn 2027</a:t>
            </a:r>
          </a:p>
          <a:p>
            <a:pPr algn="ctr">
              <a:lnSpc>
                <a:spcPct val="100000"/>
              </a:lnSpc>
              <a:spcBef>
                <a:spcPts val="45"/>
              </a:spcBef>
            </a:pPr>
            <a:r>
              <a:rPr lang="en-US" sz="900" dirty="0">
                <a:latin typeface="Calibri"/>
                <a:cs typeface="Calibri"/>
              </a:rPr>
              <a:t>Dane Douglas 2027</a:t>
            </a:r>
          </a:p>
          <a:p>
            <a:pPr algn="ctr">
              <a:lnSpc>
                <a:spcPct val="100000"/>
              </a:lnSpc>
              <a:spcBef>
                <a:spcPts val="45"/>
              </a:spcBef>
            </a:pPr>
            <a:r>
              <a:rPr lang="en-US" sz="900" dirty="0">
                <a:latin typeface="Calibri"/>
                <a:cs typeface="Calibri"/>
              </a:rPr>
              <a:t>Jimmie Howard 2027</a:t>
            </a:r>
          </a:p>
          <a:p>
            <a:pPr algn="ctr">
              <a:lnSpc>
                <a:spcPct val="100000"/>
              </a:lnSpc>
              <a:spcBef>
                <a:spcPts val="45"/>
              </a:spcBef>
            </a:pPr>
            <a:r>
              <a:rPr lang="en-US" sz="900" dirty="0">
                <a:latin typeface="Calibri"/>
                <a:cs typeface="Calibri"/>
              </a:rPr>
              <a:t>Open Position</a:t>
            </a:r>
          </a:p>
          <a:p>
            <a:pPr algn="ctr">
              <a:lnSpc>
                <a:spcPct val="100000"/>
              </a:lnSpc>
              <a:spcBef>
                <a:spcPts val="45"/>
              </a:spcBef>
            </a:pPr>
            <a:endParaRPr lang="en-US" sz="900" dirty="0">
              <a:latin typeface="Calibri"/>
              <a:cs typeface="Calibri"/>
            </a:endParaRPr>
          </a:p>
          <a:p>
            <a:pPr marR="177165" algn="ctr">
              <a:lnSpc>
                <a:spcPct val="100000"/>
              </a:lnSpc>
              <a:spcBef>
                <a:spcPts val="5"/>
              </a:spcBef>
            </a:pPr>
            <a:r>
              <a:rPr sz="850" b="1" u="sng" spc="20" dirty="0">
                <a:uFill>
                  <a:solidFill>
                    <a:srgbClr val="000000"/>
                  </a:solidFill>
                </a:uFill>
                <a:latin typeface="Calibri"/>
                <a:cs typeface="Calibri"/>
              </a:rPr>
              <a:t>TO </a:t>
            </a:r>
            <a:r>
              <a:rPr sz="850" b="1" u="sng" spc="15" dirty="0">
                <a:uFill>
                  <a:solidFill>
                    <a:srgbClr val="000000"/>
                  </a:solidFill>
                </a:uFill>
                <a:latin typeface="Calibri"/>
                <a:cs typeface="Calibri"/>
              </a:rPr>
              <a:t>BE</a:t>
            </a:r>
            <a:r>
              <a:rPr sz="850" b="1" u="sng" spc="-20" dirty="0">
                <a:uFill>
                  <a:solidFill>
                    <a:srgbClr val="000000"/>
                  </a:solidFill>
                </a:uFill>
                <a:latin typeface="Calibri"/>
                <a:cs typeface="Calibri"/>
              </a:rPr>
              <a:t> </a:t>
            </a:r>
            <a:r>
              <a:rPr sz="850" b="1" u="sng" spc="10" dirty="0">
                <a:uFill>
                  <a:solidFill>
                    <a:srgbClr val="000000"/>
                  </a:solidFill>
                </a:uFill>
                <a:latin typeface="Calibri"/>
                <a:cs typeface="Calibri"/>
              </a:rPr>
              <a:t>ELECTED</a:t>
            </a:r>
            <a:r>
              <a:rPr sz="850" b="1" spc="10" dirty="0">
                <a:latin typeface="Calibri"/>
                <a:cs typeface="Calibri"/>
              </a:rPr>
              <a:t>:</a:t>
            </a:r>
            <a:endParaRPr lang="en-US" sz="850" b="1" spc="10" dirty="0">
              <a:latin typeface="Calibri"/>
              <a:cs typeface="Calibri"/>
            </a:endParaRPr>
          </a:p>
          <a:p>
            <a:pPr marR="177165" algn="ctr">
              <a:lnSpc>
                <a:spcPct val="100000"/>
              </a:lnSpc>
              <a:spcBef>
                <a:spcPts val="5"/>
              </a:spcBef>
            </a:pPr>
            <a:r>
              <a:rPr lang="en-US" sz="850" spc="10" dirty="0">
                <a:latin typeface="Calibri"/>
                <a:cs typeface="Calibri"/>
              </a:rPr>
              <a:t>Calahan Macy</a:t>
            </a:r>
          </a:p>
          <a:p>
            <a:pPr marR="177165" algn="ctr">
              <a:lnSpc>
                <a:spcPct val="100000"/>
              </a:lnSpc>
              <a:spcBef>
                <a:spcPts val="5"/>
              </a:spcBef>
            </a:pPr>
            <a:endParaRPr lang="en-US" sz="850" b="1" spc="10" dirty="0">
              <a:latin typeface="Calibri"/>
              <a:cs typeface="Calibri"/>
            </a:endParaRPr>
          </a:p>
          <a:p>
            <a:pPr marL="1158240" marR="1336675" indent="1905" algn="ctr">
              <a:spcBef>
                <a:spcPts val="5"/>
              </a:spcBef>
            </a:pPr>
            <a:r>
              <a:rPr sz="850" b="1" u="sng" spc="15" dirty="0">
                <a:uFill>
                  <a:solidFill>
                    <a:srgbClr val="000000"/>
                  </a:solidFill>
                </a:uFill>
                <a:latin typeface="Calibri"/>
                <a:cs typeface="Calibri"/>
              </a:rPr>
              <a:t>SUPERVISORY COMMITTEE – Three</a:t>
            </a:r>
            <a:r>
              <a:rPr sz="850" b="1" u="sng" spc="-90" dirty="0">
                <a:uFill>
                  <a:solidFill>
                    <a:srgbClr val="000000"/>
                  </a:solidFill>
                </a:uFill>
                <a:latin typeface="Calibri"/>
                <a:cs typeface="Calibri"/>
              </a:rPr>
              <a:t> </a:t>
            </a:r>
            <a:r>
              <a:rPr lang="en-US" sz="850" b="1" u="sng" spc="15" dirty="0">
                <a:uFill>
                  <a:solidFill>
                    <a:srgbClr val="000000"/>
                  </a:solidFill>
                </a:uFill>
                <a:latin typeface="Calibri"/>
                <a:cs typeface="Calibri"/>
              </a:rPr>
              <a:t>M</a:t>
            </a:r>
            <a:r>
              <a:rPr sz="850" b="1" u="sng" spc="15" dirty="0">
                <a:uFill>
                  <a:solidFill>
                    <a:srgbClr val="000000"/>
                  </a:solidFill>
                </a:uFill>
                <a:latin typeface="Calibri"/>
                <a:cs typeface="Calibri"/>
              </a:rPr>
              <a:t>embers </a:t>
            </a:r>
            <a:endParaRPr lang="en-US" sz="850" b="1" u="sng" spc="15" dirty="0">
              <a:uFill>
                <a:solidFill>
                  <a:srgbClr val="000000"/>
                </a:solidFill>
              </a:uFill>
              <a:latin typeface="Calibri"/>
              <a:cs typeface="Calibri"/>
            </a:endParaRPr>
          </a:p>
          <a:p>
            <a:pPr marL="1158240" marR="1336675" indent="1905" algn="ctr">
              <a:spcBef>
                <a:spcPts val="5"/>
              </a:spcBef>
            </a:pPr>
            <a:endParaRPr lang="en-US" sz="850" b="1" u="sng" spc="15" dirty="0">
              <a:uFill>
                <a:solidFill>
                  <a:srgbClr val="000000"/>
                </a:solidFill>
              </a:uFill>
              <a:latin typeface="Calibri"/>
              <a:cs typeface="Calibri"/>
            </a:endParaRPr>
          </a:p>
          <a:p>
            <a:pPr marL="1158240" marR="1336675" indent="1905" algn="ctr">
              <a:spcBef>
                <a:spcPts val="5"/>
              </a:spcBef>
            </a:pPr>
            <a:r>
              <a:rPr sz="850" b="1" spc="15" dirty="0">
                <a:latin typeface="Calibri"/>
                <a:cs typeface="Calibri"/>
              </a:rPr>
              <a:t> PRESENT</a:t>
            </a:r>
            <a:r>
              <a:rPr sz="850" b="1" spc="5" dirty="0">
                <a:latin typeface="Calibri"/>
                <a:cs typeface="Calibri"/>
              </a:rPr>
              <a:t> </a:t>
            </a:r>
            <a:r>
              <a:rPr sz="850" b="1" spc="15" dirty="0">
                <a:latin typeface="Calibri"/>
                <a:cs typeface="Calibri"/>
              </a:rPr>
              <a:t>MEMBERS</a:t>
            </a:r>
            <a:endParaRPr lang="en-US" sz="850" b="1" spc="15" dirty="0">
              <a:latin typeface="Calibri"/>
              <a:cs typeface="Calibri"/>
            </a:endParaRPr>
          </a:p>
          <a:p>
            <a:pPr marR="177800" algn="ctr">
              <a:lnSpc>
                <a:spcPct val="100000"/>
              </a:lnSpc>
              <a:spcBef>
                <a:spcPts val="60"/>
              </a:spcBef>
            </a:pPr>
            <a:r>
              <a:rPr lang="en-US" sz="850" spc="10" dirty="0">
                <a:latin typeface="Calibri"/>
                <a:cs typeface="Calibri"/>
              </a:rPr>
              <a:t>Teres Ukena</a:t>
            </a:r>
          </a:p>
          <a:p>
            <a:pPr marR="177800" algn="ctr">
              <a:lnSpc>
                <a:spcPct val="100000"/>
              </a:lnSpc>
              <a:spcBef>
                <a:spcPts val="60"/>
              </a:spcBef>
            </a:pPr>
            <a:r>
              <a:rPr lang="en-US" sz="850" spc="10" dirty="0">
                <a:latin typeface="Calibri"/>
                <a:cs typeface="Calibri"/>
              </a:rPr>
              <a:t>Todd Holbert</a:t>
            </a:r>
          </a:p>
          <a:p>
            <a:pPr marR="177800" algn="ctr">
              <a:lnSpc>
                <a:spcPct val="100000"/>
              </a:lnSpc>
              <a:spcBef>
                <a:spcPts val="60"/>
              </a:spcBef>
            </a:pPr>
            <a:endParaRPr lang="en-US" sz="850" spc="10" dirty="0">
              <a:latin typeface="Calibri"/>
              <a:cs typeface="Calibri"/>
            </a:endParaRPr>
          </a:p>
          <a:p>
            <a:pPr marR="177800" algn="ctr">
              <a:lnSpc>
                <a:spcPct val="100000"/>
              </a:lnSpc>
              <a:spcBef>
                <a:spcPts val="60"/>
              </a:spcBef>
            </a:pPr>
            <a:endParaRPr sz="900" dirty="0">
              <a:latin typeface="Calibri"/>
              <a:cs typeface="Calibri"/>
            </a:endParaRPr>
          </a:p>
          <a:p>
            <a:pPr marR="177165" algn="ctr">
              <a:lnSpc>
                <a:spcPct val="100000"/>
              </a:lnSpc>
            </a:pPr>
            <a:r>
              <a:rPr sz="850" b="1" u="sng" spc="20" dirty="0">
                <a:uFill>
                  <a:solidFill>
                    <a:srgbClr val="000000"/>
                  </a:solidFill>
                </a:uFill>
                <a:latin typeface="Calibri"/>
                <a:cs typeface="Calibri"/>
              </a:rPr>
              <a:t>TO </a:t>
            </a:r>
            <a:r>
              <a:rPr sz="850" b="1" u="sng" spc="15" dirty="0">
                <a:uFill>
                  <a:solidFill>
                    <a:srgbClr val="000000"/>
                  </a:solidFill>
                </a:uFill>
                <a:latin typeface="Calibri"/>
                <a:cs typeface="Calibri"/>
              </a:rPr>
              <a:t>BE</a:t>
            </a:r>
            <a:r>
              <a:rPr sz="850" b="1" u="sng" spc="-20" dirty="0">
                <a:uFill>
                  <a:solidFill>
                    <a:srgbClr val="000000"/>
                  </a:solidFill>
                </a:uFill>
                <a:latin typeface="Calibri"/>
                <a:cs typeface="Calibri"/>
              </a:rPr>
              <a:t> </a:t>
            </a:r>
            <a:r>
              <a:rPr sz="850" b="1" u="sng" spc="10" dirty="0">
                <a:uFill>
                  <a:solidFill>
                    <a:srgbClr val="000000"/>
                  </a:solidFill>
                </a:uFill>
                <a:latin typeface="Calibri"/>
                <a:cs typeface="Calibri"/>
              </a:rPr>
              <a:t>ELECTED</a:t>
            </a:r>
            <a:r>
              <a:rPr sz="850" b="1" spc="10" dirty="0">
                <a:latin typeface="Calibri"/>
                <a:cs typeface="Calibri"/>
              </a:rPr>
              <a:t>:</a:t>
            </a:r>
            <a:endParaRPr lang="en-US" sz="850" b="1" spc="10" dirty="0">
              <a:latin typeface="Calibri"/>
              <a:cs typeface="Calibri"/>
            </a:endParaRPr>
          </a:p>
          <a:p>
            <a:pPr marR="177165" algn="ctr">
              <a:lnSpc>
                <a:spcPct val="100000"/>
              </a:lnSpc>
            </a:pPr>
            <a:r>
              <a:rPr lang="en-US" sz="850" spc="10" dirty="0">
                <a:latin typeface="Calibri"/>
                <a:cs typeface="Calibri"/>
              </a:rPr>
              <a:t>Accepting Volunteer Applications</a:t>
            </a:r>
          </a:p>
          <a:p>
            <a:pPr marR="177165" algn="ctr">
              <a:lnSpc>
                <a:spcPct val="100000"/>
              </a:lnSpc>
            </a:pPr>
            <a:endParaRPr lang="en-US" sz="850" b="1" spc="10" dirty="0">
              <a:latin typeface="Calibri"/>
              <a:cs typeface="Calibri"/>
            </a:endParaRPr>
          </a:p>
          <a:p>
            <a:pPr marR="177165" algn="ctr">
              <a:lnSpc>
                <a:spcPct val="100000"/>
              </a:lnSpc>
            </a:pPr>
            <a:r>
              <a:rPr lang="en-US" sz="850" b="1" spc="10" dirty="0">
                <a:latin typeface="Calibri"/>
                <a:cs typeface="Calibri"/>
              </a:rPr>
              <a:t>Nominating Committee</a:t>
            </a:r>
          </a:p>
          <a:p>
            <a:pPr marR="177165" algn="ctr">
              <a:lnSpc>
                <a:spcPct val="100000"/>
              </a:lnSpc>
            </a:pPr>
            <a:r>
              <a:rPr lang="en-US" sz="850" spc="10" dirty="0">
                <a:latin typeface="Calibri"/>
                <a:cs typeface="Calibri"/>
              </a:rPr>
              <a:t>Cindy Bennett</a:t>
            </a:r>
          </a:p>
          <a:p>
            <a:pPr marR="177165" algn="ctr">
              <a:lnSpc>
                <a:spcPct val="100000"/>
              </a:lnSpc>
            </a:pPr>
            <a:r>
              <a:rPr lang="en-US" sz="850" spc="10" dirty="0">
                <a:latin typeface="Calibri"/>
                <a:cs typeface="Calibri"/>
              </a:rPr>
              <a:t>Chris Bos</a:t>
            </a:r>
          </a:p>
        </p:txBody>
      </p:sp>
      <p:sp>
        <p:nvSpPr>
          <p:cNvPr id="7" name="object 7"/>
          <p:cNvSpPr txBox="1"/>
          <p:nvPr/>
        </p:nvSpPr>
        <p:spPr>
          <a:xfrm>
            <a:off x="4194258" y="6290599"/>
            <a:ext cx="744220" cy="148117"/>
          </a:xfrm>
          <a:prstGeom prst="rect">
            <a:avLst/>
          </a:prstGeom>
        </p:spPr>
        <p:txBody>
          <a:bodyPr vert="horz" wrap="square" lIns="0" tIns="17145" rIns="0" bIns="0" rtlCol="0">
            <a:spAutoFit/>
          </a:bodyPr>
          <a:lstStyle/>
          <a:p>
            <a:pPr marL="12700">
              <a:lnSpc>
                <a:spcPct val="100000"/>
              </a:lnSpc>
              <a:spcBef>
                <a:spcPts val="135"/>
              </a:spcBef>
            </a:pPr>
            <a:endParaRPr sz="850" dirty="0">
              <a:latin typeface="Calibri"/>
              <a:cs typeface="Calibri"/>
            </a:endParaRPr>
          </a:p>
        </p:txBody>
      </p:sp>
      <p:sp>
        <p:nvSpPr>
          <p:cNvPr id="8" name="object 8"/>
          <p:cNvSpPr txBox="1"/>
          <p:nvPr/>
        </p:nvSpPr>
        <p:spPr>
          <a:xfrm>
            <a:off x="3877610" y="6565188"/>
            <a:ext cx="1376680" cy="142411"/>
          </a:xfrm>
          <a:prstGeom prst="rect">
            <a:avLst/>
          </a:prstGeom>
        </p:spPr>
        <p:txBody>
          <a:bodyPr vert="horz" wrap="square" lIns="0" tIns="9525" rIns="0" bIns="0" rtlCol="0">
            <a:spAutoFit/>
          </a:bodyPr>
          <a:lstStyle/>
          <a:p>
            <a:pPr marL="12700" marR="5080" indent="133985">
              <a:lnSpc>
                <a:spcPct val="106000"/>
              </a:lnSpc>
              <a:spcBef>
                <a:spcPts val="75"/>
              </a:spcBef>
            </a:pPr>
            <a:endParaRPr sz="850" dirty="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4A98774-B797-602A-3109-882BA3508FB7}"/>
              </a:ext>
            </a:extLst>
          </p:cNvPr>
          <p:cNvPicPr>
            <a:picLocks noChangeAspect="1"/>
          </p:cNvPicPr>
          <p:nvPr/>
        </p:nvPicPr>
        <p:blipFill>
          <a:blip r:embed="rId2">
            <a:duotone>
              <a:schemeClr val="bg2">
                <a:shade val="45000"/>
                <a:satMod val="135000"/>
              </a:schemeClr>
              <a:prstClr val="white"/>
            </a:duotone>
          </a:blip>
          <a:srcRect t="9091" r="9091"/>
          <a:stretch>
            <a:fillRect/>
          </a:stretch>
        </p:blipFill>
        <p:spPr>
          <a:xfrm>
            <a:off x="0" y="0"/>
            <a:ext cx="9143980" cy="6857990"/>
          </a:xfrm>
          <a:prstGeom prst="rect">
            <a:avLst/>
          </a:prstGeom>
        </p:spPr>
      </p:pic>
      <p:sp>
        <p:nvSpPr>
          <p:cNvPr id="3" name="object 3"/>
          <p:cNvSpPr txBox="1">
            <a:spLocks noGrp="1"/>
          </p:cNvSpPr>
          <p:nvPr>
            <p:ph type="title"/>
          </p:nvPr>
        </p:nvSpPr>
        <p:spPr>
          <a:xfrm>
            <a:off x="624078" y="2975351"/>
            <a:ext cx="7374437" cy="1716712"/>
          </a:xfrm>
          <a:prstGeom prst="rect">
            <a:avLst/>
          </a:prstGeom>
        </p:spPr>
        <p:txBody>
          <a:bodyPr vert="horz" lIns="91440" tIns="45720" rIns="91440" bIns="45720" rtlCol="0" anchor="b">
            <a:normAutofit/>
          </a:bodyPr>
          <a:lstStyle/>
          <a:p>
            <a:pPr marL="12700" defTabSz="914400"/>
            <a:r>
              <a:rPr lang="en-US" sz="6000">
                <a:solidFill>
                  <a:schemeClr val="bg1"/>
                </a:solidFill>
              </a:rPr>
              <a:t>Ag</a:t>
            </a:r>
            <a:r>
              <a:rPr lang="en-US" sz="6000" spc="-5">
                <a:solidFill>
                  <a:schemeClr val="bg1"/>
                </a:solidFill>
              </a:rPr>
              <a:t>enda</a:t>
            </a:r>
          </a:p>
        </p:txBody>
      </p:sp>
      <p:pic>
        <p:nvPicPr>
          <p:cNvPr id="7" name="Picture 6">
            <a:extLst>
              <a:ext uri="{FF2B5EF4-FFF2-40B4-BE49-F238E27FC236}">
                <a16:creationId xmlns:a16="http://schemas.microsoft.com/office/drawing/2014/main" id="{06576F6C-FDD6-E051-22D5-0D22EBC48A85}"/>
              </a:ext>
            </a:extLst>
          </p:cNvPr>
          <p:cNvPicPr>
            <a:picLocks noChangeAspect="1"/>
          </p:cNvPicPr>
          <p:nvPr/>
        </p:nvPicPr>
        <p:blipFill>
          <a:blip r:embed="rId3"/>
          <a:stretch>
            <a:fillRect/>
          </a:stretch>
        </p:blipFill>
        <p:spPr>
          <a:xfrm>
            <a:off x="7924800" y="5715000"/>
            <a:ext cx="914506" cy="914506"/>
          </a:xfrm>
          <a:prstGeom prst="rect">
            <a:avLst/>
          </a:prstGeom>
        </p:spPr>
      </p:pic>
      <p:graphicFrame>
        <p:nvGraphicFramePr>
          <p:cNvPr id="9" name="object 2">
            <a:extLst>
              <a:ext uri="{FF2B5EF4-FFF2-40B4-BE49-F238E27FC236}">
                <a16:creationId xmlns:a16="http://schemas.microsoft.com/office/drawing/2014/main" id="{F18D92F7-5C82-6434-02F3-F1F3C44BCDBC}"/>
              </a:ext>
            </a:extLst>
          </p:cNvPr>
          <p:cNvGraphicFramePr/>
          <p:nvPr>
            <p:extLst>
              <p:ext uri="{D42A27DB-BD31-4B8C-83A1-F6EECF244321}">
                <p14:modId xmlns:p14="http://schemas.microsoft.com/office/powerpoint/2010/main" val="778854650"/>
              </p:ext>
            </p:extLst>
          </p:nvPr>
        </p:nvGraphicFramePr>
        <p:xfrm>
          <a:off x="4876800" y="609600"/>
          <a:ext cx="2895600" cy="5257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object 5"/>
          <p:cNvSpPr txBox="1">
            <a:spLocks noGrp="1"/>
          </p:cNvSpPr>
          <p:nvPr>
            <p:ph type="title"/>
          </p:nvPr>
        </p:nvSpPr>
        <p:spPr>
          <a:xfrm>
            <a:off x="628650" y="1676400"/>
            <a:ext cx="7886700" cy="1325563"/>
          </a:xfrm>
          <a:prstGeom prst="rect">
            <a:avLst/>
          </a:prstGeom>
        </p:spPr>
        <p:txBody>
          <a:bodyPr vert="horz" lIns="91440" tIns="45720" rIns="91440" bIns="45720" rtlCol="0" anchor="b">
            <a:normAutofit fontScale="90000"/>
          </a:bodyPr>
          <a:lstStyle/>
          <a:p>
            <a:pPr marL="12700" algn="ctr"/>
            <a:r>
              <a:rPr lang="en-US" sz="5700" b="1" kern="1200" spc="-35" dirty="0">
                <a:solidFill>
                  <a:srgbClr val="FF6600"/>
                </a:solidFill>
              </a:rPr>
              <a:t>2024 </a:t>
            </a:r>
            <a:br>
              <a:rPr lang="en-US" sz="5700" b="1" kern="1200" spc="-35" dirty="0">
                <a:solidFill>
                  <a:srgbClr val="FF6600"/>
                </a:solidFill>
              </a:rPr>
            </a:br>
            <a:r>
              <a:rPr lang="en-US" sz="5700" b="1" spc="-35" dirty="0">
                <a:solidFill>
                  <a:srgbClr val="FF6600"/>
                </a:solidFill>
              </a:rPr>
              <a:t>Annual Meeting</a:t>
            </a:r>
            <a:br>
              <a:rPr lang="en-US" sz="5700" b="1" spc="-35" dirty="0">
                <a:solidFill>
                  <a:srgbClr val="FF6600"/>
                </a:solidFill>
              </a:rPr>
            </a:br>
            <a:r>
              <a:rPr lang="en-US" sz="5700" b="1" spc="-35" dirty="0">
                <a:solidFill>
                  <a:srgbClr val="FF6600"/>
                </a:solidFill>
              </a:rPr>
              <a:t>Minutes</a:t>
            </a:r>
            <a:endParaRPr lang="en-US" sz="5700" b="1" kern="1200" dirty="0">
              <a:solidFill>
                <a:srgbClr val="FF6600"/>
              </a:solidFill>
            </a:endParaRPr>
          </a:p>
        </p:txBody>
      </p:sp>
      <p:pic>
        <p:nvPicPr>
          <p:cNvPr id="6" name="Picture 5">
            <a:extLst>
              <a:ext uri="{FF2B5EF4-FFF2-40B4-BE49-F238E27FC236}">
                <a16:creationId xmlns:a16="http://schemas.microsoft.com/office/drawing/2014/main" id="{61963934-0EDA-40B0-3956-4A583C340D9D}"/>
              </a:ext>
            </a:extLst>
          </p:cNvPr>
          <p:cNvPicPr>
            <a:picLocks noChangeAspect="1"/>
          </p:cNvPicPr>
          <p:nvPr/>
        </p:nvPicPr>
        <p:blipFill>
          <a:blip r:embed="rId2"/>
          <a:stretch>
            <a:fillRect/>
          </a:stretch>
        </p:blipFill>
        <p:spPr>
          <a:xfrm>
            <a:off x="3124200" y="4191000"/>
            <a:ext cx="2438611" cy="24386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4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CD5061D-39E0-0007-37FD-6715FB63326D}"/>
              </a:ext>
            </a:extLst>
          </p:cNvPr>
          <p:cNvPicPr>
            <a:picLocks noChangeAspect="1"/>
          </p:cNvPicPr>
          <p:nvPr/>
        </p:nvPicPr>
        <p:blipFill>
          <a:blip r:embed="rId3"/>
          <a:stretch>
            <a:fillRect/>
          </a:stretch>
        </p:blipFill>
        <p:spPr>
          <a:xfrm>
            <a:off x="2560131" y="914400"/>
            <a:ext cx="3966588" cy="4968819"/>
          </a:xfrm>
          <a:prstGeom prst="rect">
            <a:avLst/>
          </a:prstGeom>
        </p:spPr>
      </p:pic>
    </p:spTree>
    <p:extLst>
      <p:ext uri="{BB962C8B-B14F-4D97-AF65-F5344CB8AC3E}">
        <p14:creationId xmlns:p14="http://schemas.microsoft.com/office/powerpoint/2010/main" val="262328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37289"/>
            <a:ext cx="9144000" cy="3772711"/>
          </a:xfrm>
          <a:prstGeom prst="rect">
            <a:avLst/>
          </a:prstGeom>
          <a:solidFill>
            <a:srgbClr val="F2B800"/>
          </a:solidFill>
        </p:spPr>
        <p:txBody>
          <a:bodyPr wrap="square" lIns="0" tIns="0" rIns="0" bIns="0" rtlCol="0"/>
          <a:lstStyle/>
          <a:p>
            <a:endParaRPr dirty="0"/>
          </a:p>
        </p:txBody>
      </p:sp>
      <p:sp>
        <p:nvSpPr>
          <p:cNvPr id="5" name="object 5"/>
          <p:cNvSpPr txBox="1">
            <a:spLocks noGrp="1"/>
          </p:cNvSpPr>
          <p:nvPr>
            <p:ph type="title"/>
          </p:nvPr>
        </p:nvSpPr>
        <p:spPr>
          <a:xfrm>
            <a:off x="2226693" y="1711135"/>
            <a:ext cx="4560570" cy="756920"/>
          </a:xfrm>
          <a:prstGeom prst="rect">
            <a:avLst/>
          </a:prstGeom>
        </p:spPr>
        <p:txBody>
          <a:bodyPr vert="horz" wrap="square" lIns="0" tIns="12700" rIns="0" bIns="0" rtlCol="0">
            <a:spAutoFit/>
          </a:bodyPr>
          <a:lstStyle/>
          <a:p>
            <a:pPr marL="12700">
              <a:lnSpc>
                <a:spcPct val="100000"/>
              </a:lnSpc>
              <a:spcBef>
                <a:spcPts val="100"/>
              </a:spcBef>
            </a:pPr>
            <a:r>
              <a:rPr sz="4800" b="0" spc="-25" dirty="0">
                <a:solidFill>
                  <a:srgbClr val="FFFFFF"/>
                </a:solidFill>
                <a:latin typeface="Calibri"/>
                <a:cs typeface="Calibri"/>
              </a:rPr>
              <a:t>President’s</a:t>
            </a:r>
            <a:r>
              <a:rPr sz="4800" b="0" spc="-85" dirty="0">
                <a:solidFill>
                  <a:srgbClr val="FFFFFF"/>
                </a:solidFill>
                <a:latin typeface="Calibri"/>
                <a:cs typeface="Calibri"/>
              </a:rPr>
              <a:t> </a:t>
            </a:r>
            <a:r>
              <a:rPr sz="4800" b="0" spc="-20" dirty="0">
                <a:solidFill>
                  <a:srgbClr val="FFFFFF"/>
                </a:solidFill>
                <a:latin typeface="Calibri"/>
                <a:cs typeface="Calibri"/>
              </a:rPr>
              <a:t>Report</a:t>
            </a:r>
            <a:endParaRPr sz="4800" dirty="0">
              <a:latin typeface="Calibri"/>
              <a:cs typeface="Calibri"/>
            </a:endParaRPr>
          </a:p>
        </p:txBody>
      </p:sp>
      <p:pic>
        <p:nvPicPr>
          <p:cNvPr id="6" name="Picture 5">
            <a:extLst>
              <a:ext uri="{FF2B5EF4-FFF2-40B4-BE49-F238E27FC236}">
                <a16:creationId xmlns:a16="http://schemas.microsoft.com/office/drawing/2014/main" id="{74781481-8162-C400-E1A0-804A82C22255}"/>
              </a:ext>
            </a:extLst>
          </p:cNvPr>
          <p:cNvPicPr>
            <a:picLocks noChangeAspect="1"/>
          </p:cNvPicPr>
          <p:nvPr/>
        </p:nvPicPr>
        <p:blipFill>
          <a:blip r:embed="rId2"/>
          <a:stretch>
            <a:fillRect/>
          </a:stretch>
        </p:blipFill>
        <p:spPr>
          <a:xfrm>
            <a:off x="3726504" y="4638350"/>
            <a:ext cx="1690992" cy="169099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64AE44C-88A5-A720-1E2E-49F9F4CB458A}"/>
              </a:ext>
            </a:extLst>
          </p:cNvPr>
          <p:cNvSpPr txBox="1"/>
          <p:nvPr/>
        </p:nvSpPr>
        <p:spPr>
          <a:xfrm>
            <a:off x="457200" y="1143000"/>
            <a:ext cx="8229600" cy="5078313"/>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This report outlines the financial health of our Credit Union and reflects the continued support of the members who choose us as their trusted financial partner.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Founded in 1975 by employees of St. John’s Hospital in Springfield, Missouri, the Credit Union provides financial services across multiple states to Mercy Health employees, their affiliates, and their families. We are transitioning to a new brand identity that encompasses our entire membership, we have chosen the tree as our symbol—representing our deep roots, steady growth, longevity, and strength.</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 would like to extend my sincere appreciation to the MCU management team and staff. Thank you for your hard work and unwavering dedication to our members; your collaboration and commitment have resulted in another successful year. Finally, I want to thank our members for entrusting us with your financial needs. We look forward to 2026 and the new opportunities to enhance your experience.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Calibri" panose="020F0502020204030204"/>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Tammy Rowden</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President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BE4AF3AD-271B-5D54-B533-57AD109CFDD6}"/>
              </a:ext>
            </a:extLst>
          </p:cNvPr>
          <p:cNvPicPr>
            <a:picLocks noChangeAspect="1"/>
          </p:cNvPicPr>
          <p:nvPr/>
        </p:nvPicPr>
        <p:blipFill>
          <a:blip r:embed="rId2"/>
          <a:stretch>
            <a:fillRect/>
          </a:stretch>
        </p:blipFill>
        <p:spPr>
          <a:xfrm>
            <a:off x="8077200" y="5757977"/>
            <a:ext cx="926672" cy="926672"/>
          </a:xfrm>
          <a:prstGeom prst="rect">
            <a:avLst/>
          </a:prstGeom>
        </p:spPr>
      </p:pic>
    </p:spTree>
    <p:extLst>
      <p:ext uri="{BB962C8B-B14F-4D97-AF65-F5344CB8AC3E}">
        <p14:creationId xmlns:p14="http://schemas.microsoft.com/office/powerpoint/2010/main" val="441429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24FBA9AD-7808-BFA4-C2C8-7C839BB98251}"/>
              </a:ext>
            </a:extLst>
          </p:cNvPr>
          <p:cNvSpPr/>
          <p:nvPr/>
        </p:nvSpPr>
        <p:spPr>
          <a:xfrm>
            <a:off x="0" y="37289"/>
            <a:ext cx="9144000" cy="3772711"/>
          </a:xfrm>
          <a:prstGeom prst="rect">
            <a:avLst/>
          </a:prstGeom>
          <a:solidFill>
            <a:srgbClr val="B4BC50"/>
          </a:solidFill>
        </p:spPr>
        <p:txBody>
          <a:bodyPr wrap="square" lIns="0" tIns="0" rIns="0" bIns="0" rtlCol="0"/>
          <a:lstStyle/>
          <a:p>
            <a:endParaRPr dirty="0"/>
          </a:p>
        </p:txBody>
      </p:sp>
      <p:sp>
        <p:nvSpPr>
          <p:cNvPr id="2" name="TextBox 1">
            <a:extLst>
              <a:ext uri="{FF2B5EF4-FFF2-40B4-BE49-F238E27FC236}">
                <a16:creationId xmlns:a16="http://schemas.microsoft.com/office/drawing/2014/main" id="{E4193006-A17C-421A-78F2-01CDBCCAD5F8}"/>
              </a:ext>
            </a:extLst>
          </p:cNvPr>
          <p:cNvSpPr txBox="1"/>
          <p:nvPr/>
        </p:nvSpPr>
        <p:spPr>
          <a:xfrm>
            <a:off x="1752600" y="1219200"/>
            <a:ext cx="5334000" cy="830997"/>
          </a:xfrm>
          <a:prstGeom prst="rect">
            <a:avLst/>
          </a:prstGeom>
          <a:noFill/>
        </p:spPr>
        <p:txBody>
          <a:bodyPr wrap="square" rtlCol="0">
            <a:spAutoFit/>
          </a:bodyPr>
          <a:lstStyle/>
          <a:p>
            <a:pPr algn="ctr"/>
            <a:r>
              <a:rPr lang="en-US" sz="4800" dirty="0">
                <a:solidFill>
                  <a:schemeClr val="bg1"/>
                </a:solidFill>
              </a:rPr>
              <a:t>Financial</a:t>
            </a:r>
            <a:r>
              <a:rPr lang="en-US" sz="2800" dirty="0">
                <a:solidFill>
                  <a:schemeClr val="bg1"/>
                </a:solidFill>
              </a:rPr>
              <a:t> </a:t>
            </a:r>
            <a:r>
              <a:rPr lang="en-US" sz="4800" dirty="0">
                <a:solidFill>
                  <a:schemeClr val="bg1"/>
                </a:solidFill>
              </a:rPr>
              <a:t>Reports</a:t>
            </a:r>
          </a:p>
        </p:txBody>
      </p:sp>
      <p:pic>
        <p:nvPicPr>
          <p:cNvPr id="4" name="Picture 3">
            <a:extLst>
              <a:ext uri="{FF2B5EF4-FFF2-40B4-BE49-F238E27FC236}">
                <a16:creationId xmlns:a16="http://schemas.microsoft.com/office/drawing/2014/main" id="{D0596F41-96BC-AA9A-A9D4-A2DC83F25446}"/>
              </a:ext>
            </a:extLst>
          </p:cNvPr>
          <p:cNvPicPr>
            <a:picLocks noChangeAspect="1"/>
          </p:cNvPicPr>
          <p:nvPr/>
        </p:nvPicPr>
        <p:blipFill>
          <a:blip r:embed="rId2"/>
          <a:stretch>
            <a:fillRect/>
          </a:stretch>
        </p:blipFill>
        <p:spPr>
          <a:xfrm>
            <a:off x="7848600" y="5486400"/>
            <a:ext cx="926672" cy="926672"/>
          </a:xfrm>
          <a:prstGeom prst="rect">
            <a:avLst/>
          </a:prstGeom>
        </p:spPr>
      </p:pic>
    </p:spTree>
    <p:extLst>
      <p:ext uri="{BB962C8B-B14F-4D97-AF65-F5344CB8AC3E}">
        <p14:creationId xmlns:p14="http://schemas.microsoft.com/office/powerpoint/2010/main" val="3833324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38100">
              <a:lnSpc>
                <a:spcPts val="1614"/>
              </a:lnSpc>
            </a:pPr>
            <a:fld id="{81D60167-4931-47E6-BA6A-407CBD079E47}" type="slidenum">
              <a:rPr dirty="0"/>
              <a:t>8</a:t>
            </a:fld>
            <a:r>
              <a:rPr spc="190" dirty="0"/>
              <a:t> </a:t>
            </a:r>
            <a:r>
              <a:rPr sz="1600" spc="-5" dirty="0">
                <a:solidFill>
                  <a:srgbClr val="7E7E7E"/>
                </a:solidFill>
              </a:rPr>
              <a:t>|</a:t>
            </a:r>
            <a:endParaRPr sz="1600" dirty="0"/>
          </a:p>
        </p:txBody>
      </p:sp>
      <p:pic>
        <p:nvPicPr>
          <p:cNvPr id="5" name="Picture 4">
            <a:extLst>
              <a:ext uri="{FF2B5EF4-FFF2-40B4-BE49-F238E27FC236}">
                <a16:creationId xmlns:a16="http://schemas.microsoft.com/office/drawing/2014/main" id="{067B94A8-0B6D-C69C-0BA7-D25D070E19B1}"/>
              </a:ext>
            </a:extLst>
          </p:cNvPr>
          <p:cNvPicPr>
            <a:picLocks noChangeAspect="1"/>
          </p:cNvPicPr>
          <p:nvPr/>
        </p:nvPicPr>
        <p:blipFill>
          <a:blip r:embed="rId2"/>
          <a:stretch>
            <a:fillRect/>
          </a:stretch>
        </p:blipFill>
        <p:spPr>
          <a:xfrm>
            <a:off x="1941487" y="0"/>
            <a:ext cx="5261026" cy="685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2007E10-1453-D5B0-EE1E-A28E485F3907}"/>
              </a:ext>
            </a:extLst>
          </p:cNvPr>
          <p:cNvPicPr>
            <a:picLocks noChangeAspect="1"/>
          </p:cNvPicPr>
          <p:nvPr/>
        </p:nvPicPr>
        <p:blipFill>
          <a:blip r:embed="rId2"/>
          <a:stretch>
            <a:fillRect/>
          </a:stretch>
        </p:blipFill>
        <p:spPr>
          <a:xfrm>
            <a:off x="1672590" y="739140"/>
            <a:ext cx="5798820" cy="53797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43068</TotalTime>
  <Words>495</Words>
  <Application>Microsoft Office PowerPoint</Application>
  <PresentationFormat>On-screen Show (4:3)</PresentationFormat>
  <Paragraphs>73</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Calibri</vt:lpstr>
      <vt:lpstr>Office Theme</vt:lpstr>
      <vt:lpstr>PowerPoint Presentation</vt:lpstr>
      <vt:lpstr>Agenda</vt:lpstr>
      <vt:lpstr>2024  Annual Meeting Minutes</vt:lpstr>
      <vt:lpstr>PowerPoint Presentation</vt:lpstr>
      <vt:lpstr>President’s Report</vt:lpstr>
      <vt:lpstr>PowerPoint Presentation</vt:lpstr>
      <vt:lpstr>PowerPoint Presentation</vt:lpstr>
      <vt:lpstr>PowerPoint Presentation</vt:lpstr>
      <vt:lpstr>PowerPoint Presentation</vt:lpstr>
      <vt:lpstr>PowerPoint Presentation</vt:lpstr>
      <vt:lpstr>Supervisory Committee Report</vt:lpstr>
      <vt:lpstr>Supervisory Report  </vt:lpstr>
      <vt:lpstr>Loan Officer’s Report by Priscilla Simon, VP Lending</vt:lpstr>
      <vt:lpstr>PowerPoint Presentation</vt:lpstr>
      <vt:lpstr>Loan Officer’s Report by Priscilla Simon, VP Lending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BBGFCU14-01</dc:creator>
  <cp:lastModifiedBy>Tammy Rowden</cp:lastModifiedBy>
  <cp:revision>47</cp:revision>
  <dcterms:created xsi:type="dcterms:W3CDTF">2020-11-25T20:24:04Z</dcterms:created>
  <dcterms:modified xsi:type="dcterms:W3CDTF">2025-12-31T23:36:34Z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2019-06-11T00:00:00Z</vt:filetime>
  </property>
  <property fmtid="{D5CDD505-2E9C-101B-9397-08002B2CF9AE}" pid="3" name="Creator">
    <vt:lpwstr>Acrobat PDFMaker 19 for PowerPoint</vt:lpwstr>
  </property>
  <property fmtid="{D5CDD505-2E9C-101B-9397-08002B2CF9AE}" pid="4" name="LastSaved">
    <vt:filetime>2020-11-25T00:00:00Z</vt:filetime>
  </property>
</Properties>
</file>